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8895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  <p:embeddedFont>
      <p:font typeface="Lora"/>
      <p:regular r:id="rId41"/>
      <p:bold r:id="rId42"/>
      <p:italic r:id="rId43"/>
      <p:boldItalic r:id="rId44"/>
    </p:embeddedFont>
    <p:embeddedFont>
      <p:font typeface="Montserrat Light"/>
      <p:regular r:id="rId45"/>
      <p:bold r:id="rId46"/>
      <p:italic r:id="rId47"/>
      <p:boldItalic r:id="rId48"/>
    </p:embeddedFont>
    <p:embeddedFont>
      <p:font typeface="Montserrat ExtraBold"/>
      <p:bold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42" Type="http://schemas.openxmlformats.org/officeDocument/2006/relationships/font" Target="fonts/Lora-bold.fntdata"/><Relationship Id="rId41" Type="http://schemas.openxmlformats.org/officeDocument/2006/relationships/font" Target="fonts/Lora-regular.fntdata"/><Relationship Id="rId44" Type="http://schemas.openxmlformats.org/officeDocument/2006/relationships/font" Target="fonts/Lora-boldItalic.fntdata"/><Relationship Id="rId43" Type="http://schemas.openxmlformats.org/officeDocument/2006/relationships/font" Target="fonts/Lora-italic.fntdata"/><Relationship Id="rId46" Type="http://schemas.openxmlformats.org/officeDocument/2006/relationships/font" Target="fonts/MontserratLight-bold.fntdata"/><Relationship Id="rId45" Type="http://schemas.openxmlformats.org/officeDocument/2006/relationships/font" Target="fonts/Montserrat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MontserratLight-boldItalic.fntdata"/><Relationship Id="rId47" Type="http://schemas.openxmlformats.org/officeDocument/2006/relationships/font" Target="fonts/MontserratLight-italic.fntdata"/><Relationship Id="rId49" Type="http://schemas.openxmlformats.org/officeDocument/2006/relationships/font" Target="fonts/Montserrat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font" Target="fonts/Montserrat-regular.fntdata"/><Relationship Id="rId32" Type="http://schemas.openxmlformats.org/officeDocument/2006/relationships/slide" Target="slides/slide28.xml"/><Relationship Id="rId35" Type="http://schemas.openxmlformats.org/officeDocument/2006/relationships/font" Target="fonts/Montserrat-italic.fntdata"/><Relationship Id="rId34" Type="http://schemas.openxmlformats.org/officeDocument/2006/relationships/font" Target="fonts/Montserrat-bold.fntdata"/><Relationship Id="rId37" Type="http://schemas.openxmlformats.org/officeDocument/2006/relationships/font" Target="fonts/Lato-regular.fntdata"/><Relationship Id="rId36" Type="http://schemas.openxmlformats.org/officeDocument/2006/relationships/font" Target="fonts/Montserrat-boldItalic.fntdata"/><Relationship Id="rId39" Type="http://schemas.openxmlformats.org/officeDocument/2006/relationships/font" Target="fonts/Lato-italic.fntdata"/><Relationship Id="rId38" Type="http://schemas.openxmlformats.org/officeDocument/2006/relationships/font" Target="fonts/Lato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font" Target="fonts/MontserratExtraBold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cbb63ee7_1_0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cbb63ee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6f0f06b6e_3_24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d6f0f06b6e_3_248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6f0f06b6e_3_25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d6f0f06b6e_3_25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8" name="Google Shape;218;g2d6f0f06b6e_3_256:notes"/>
          <p:cNvSpPr/>
          <p:nvPr>
            <p:ph idx="3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2d6f0f06b6e_3_25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 clearer logo for the Reckoning Project?</a:t>
            </a:r>
            <a:endParaRPr/>
          </a:p>
        </p:txBody>
      </p:sp>
      <p:sp>
        <p:nvSpPr>
          <p:cNvPr id="220" name="Google Shape;220;g2d6f0f06b6e_3_256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d6f0f06b6e_3_256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d6f0f06b6e_3_28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d6f0f06b6e_3_28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5" name="Google Shape;245;g2d6f0f06b6e_3_282:notes"/>
          <p:cNvSpPr/>
          <p:nvPr>
            <p:ph idx="3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2d6f0f06b6e_3_28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might be better to list the six topics under the guidance heading and place the three areas of focus in a different box.</a:t>
            </a:r>
            <a:endParaRPr/>
          </a:p>
        </p:txBody>
      </p:sp>
      <p:sp>
        <p:nvSpPr>
          <p:cNvPr id="247" name="Google Shape;247;g2d6f0f06b6e_3_282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d6f0f06b6e_3_28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d6f0f06b6e_3_30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d6f0f06b6e_3_307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d6f0f06b6e_3_32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d6f0f06b6e_3_329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d6f0f06b6e_3_34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2d6f0f06b6e_3_347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6f0f06b6e_3_36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d6f0f06b6e_3_364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d6f0f06b6e_3_38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2d6f0f06b6e_3_380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d6f0f06b6e_3_39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d6f0f06b6e_3_399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d6f0f06b6e_3_41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d6f0f06b6e_3_414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d529b346e_0_0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d529b34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6f0f06b6e_3_42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2d6f0f06b6e_3_429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d6f0f06b6e_3_44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2d6f0f06b6e_3_444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d6f0f06b6e_3_46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d6f0f06b6e_3_460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d6f0f06b6e_3_48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2d6f0f06b6e_3_481:notes"/>
          <p:cNvSpPr/>
          <p:nvPr>
            <p:ph idx="2" type="sldImg"/>
          </p:nvPr>
        </p:nvSpPr>
        <p:spPr>
          <a:xfrm>
            <a:off x="2857929" y="512763"/>
            <a:ext cx="34281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d6f0f06b6e_3_221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d6f0f06b6e_3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5903a6098d_0_86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5903a6098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d6f0f06b6e_3_227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d6f0f06b6e_3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d6f0f06b6e_3_233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d6f0f06b6e_3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d6f0f06b6e_0_0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d6f0f06b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6f0f06b6e_0_6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6f0f06b6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6f0f06b6e_0_137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d6f0f06b6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6f0f06b6e_3_1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6f0f06b6e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6f0f06b6e_3_7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d6f0f06b6e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6f0f06b6e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2" name="Google Shape;182;g2d6f0f06b6e_3_13:notes"/>
          <p:cNvSpPr/>
          <p:nvPr>
            <p:ph idx="2" type="sldImg"/>
          </p:nvPr>
        </p:nvSpPr>
        <p:spPr>
          <a:xfrm>
            <a:off x="381763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6f0f06b6e_3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d6f0f06b6e_3_114:notes"/>
          <p:cNvSpPr/>
          <p:nvPr>
            <p:ph idx="2" type="sldImg"/>
          </p:nvPr>
        </p:nvSpPr>
        <p:spPr>
          <a:xfrm>
            <a:off x="686486" y="1143000"/>
            <a:ext cx="5484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6f0f06b6e_3_215:notes"/>
          <p:cNvSpPr/>
          <p:nvPr>
            <p:ph idx="2" type="sldImg"/>
          </p:nvPr>
        </p:nvSpPr>
        <p:spPr>
          <a:xfrm>
            <a:off x="382066" y="685800"/>
            <a:ext cx="609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d6f0f06b6e_3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With Phot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"/>
            <a:ext cx="1219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00447B">
              <a:alpha val="5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2491175"/>
            <a:ext cx="10573200" cy="1870500"/>
          </a:xfrm>
          <a:prstGeom prst="rect">
            <a:avLst/>
          </a:prstGeom>
          <a:solidFill>
            <a:srgbClr val="091F2F">
              <a:alpha val="5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339300" y="343650"/>
            <a:ext cx="9491700" cy="33606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39300" y="3457201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 algn="l">
              <a:spcBef>
                <a:spcPts val="2100"/>
              </a:spcBef>
              <a:spcAft>
                <a:spcPts val="210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17" name="Google Shape;17;p2"/>
          <p:cNvGrpSpPr/>
          <p:nvPr/>
        </p:nvGrpSpPr>
        <p:grpSpPr>
          <a:xfrm>
            <a:off x="10573083" y="2491168"/>
            <a:ext cx="1615855" cy="1870522"/>
            <a:chOff x="6568475" y="1210300"/>
            <a:chExt cx="481425" cy="557300"/>
          </a:xfrm>
        </p:grpSpPr>
        <p:sp>
          <p:nvSpPr>
            <p:cNvPr id="18" name="Google Shape;18;p2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0" y="6417075"/>
            <a:ext cx="12189000" cy="441000"/>
          </a:xfrm>
          <a:prstGeom prst="rect">
            <a:avLst/>
          </a:prstGeom>
          <a:solidFill>
            <a:srgbClr val="091F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385725" y="6417075"/>
            <a:ext cx="3352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DEPARTMENT HEAD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8548150" y="6417075"/>
            <a:ext cx="3352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CITY OF BOSTON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 With Right Image: Square">
  <p:cSld name="TITLE_AND_BODY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97" name="Google Shape;97;p11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98" name="Google Shape;98;p11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1"/>
          <p:cNvSpPr txBox="1"/>
          <p:nvPr>
            <p:ph idx="2" type="body"/>
          </p:nvPr>
        </p:nvSpPr>
        <p:spPr>
          <a:xfrm>
            <a:off x="296875" y="1765225"/>
            <a:ext cx="5652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 With Right Image: Circle">
  <p:cSld name="TITLE_AND_BOD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105" name="Google Shape;105;p12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106" name="Google Shape;106;p12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2"/>
          <p:cNvSpPr txBox="1"/>
          <p:nvPr>
            <p:ph idx="2" type="body"/>
          </p:nvPr>
        </p:nvSpPr>
        <p:spPr>
          <a:xfrm>
            <a:off x="296875" y="1765225"/>
            <a:ext cx="5652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296875" y="1765225"/>
            <a:ext cx="51063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113" name="Google Shape;113;p13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114" name="Google Shape;114;p13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115" name="Google Shape;115;p13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3"/>
          <p:cNvSpPr txBox="1"/>
          <p:nvPr>
            <p:ph idx="3" type="body"/>
          </p:nvPr>
        </p:nvSpPr>
        <p:spPr>
          <a:xfrm>
            <a:off x="6029500" y="1765225"/>
            <a:ext cx="51063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4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121" name="Google Shape;121;p14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noFill/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5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127" name="Google Shape;127;p15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0" type="dt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1" type="ftr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Print">
  <p:cSld name="TITLE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2491175"/>
            <a:ext cx="10573200" cy="187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39300" y="343650"/>
            <a:ext cx="9491700" cy="33606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339300" y="3457201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1pPr>
            <a:lvl2pPr lvl="1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2pPr>
            <a:lvl3pPr lvl="2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3pPr>
            <a:lvl4pPr lvl="3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4pPr>
            <a:lvl5pPr lvl="4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5pPr>
            <a:lvl6pPr lvl="5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6pPr>
            <a:lvl7pPr lvl="6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7pPr>
            <a:lvl8pPr lvl="7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8pPr>
            <a:lvl9pPr lvl="8" rtl="0" algn="l">
              <a:spcBef>
                <a:spcPts val="2100"/>
              </a:spcBef>
              <a:spcAft>
                <a:spcPts val="2100"/>
              </a:spcAft>
              <a:buNone/>
              <a:defRPr b="0" i="1" sz="27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28" name="Google Shape;28;p3"/>
          <p:cNvGrpSpPr/>
          <p:nvPr/>
        </p:nvGrpSpPr>
        <p:grpSpPr>
          <a:xfrm>
            <a:off x="10573083" y="2491168"/>
            <a:ext cx="1615855" cy="1870522"/>
            <a:chOff x="6568475" y="1210300"/>
            <a:chExt cx="481425" cy="557300"/>
          </a:xfrm>
        </p:grpSpPr>
        <p:sp>
          <p:nvSpPr>
            <p:cNvPr id="29" name="Google Shape;29;p3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0" y="6376750"/>
            <a:ext cx="12189000" cy="4812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 txBox="1"/>
          <p:nvPr/>
        </p:nvSpPr>
        <p:spPr>
          <a:xfrm>
            <a:off x="385725" y="6417075"/>
            <a:ext cx="3352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rPr>
              <a:t>DEPARTMENT HEAD</a:t>
            </a:r>
            <a:endParaRPr b="1">
              <a:solidFill>
                <a:srgbClr val="091F2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8548150" y="6417075"/>
            <a:ext cx="3352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rPr>
              <a:t>CITY OF BOSTON</a:t>
            </a:r>
            <a:endParaRPr b="1">
              <a:solidFill>
                <a:srgbClr val="091F2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"/>
            <a:ext cx="12188952" cy="685626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0" y="2491175"/>
            <a:ext cx="12189000" cy="1870500"/>
          </a:xfrm>
          <a:prstGeom prst="rect">
            <a:avLst/>
          </a:prstGeom>
          <a:solidFill>
            <a:srgbClr val="091F2F">
              <a:alpha val="5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11328778" y="5862485"/>
            <a:ext cx="860162" cy="995784"/>
            <a:chOff x="6568475" y="1210300"/>
            <a:chExt cx="481425" cy="557300"/>
          </a:xfrm>
        </p:grpSpPr>
        <p:sp>
          <p:nvSpPr>
            <p:cNvPr id="39" name="Google Shape;39;p4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" name="Google Shape;42;p4"/>
          <p:cNvSpPr txBox="1"/>
          <p:nvPr/>
        </p:nvSpPr>
        <p:spPr>
          <a:xfrm>
            <a:off x="385725" y="6264675"/>
            <a:ext cx="3352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DEPARTMENT HEAD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4"/>
          <p:cNvSpPr txBox="1"/>
          <p:nvPr>
            <p:ph type="ctrTitle"/>
          </p:nvPr>
        </p:nvSpPr>
        <p:spPr>
          <a:xfrm>
            <a:off x="339300" y="343650"/>
            <a:ext cx="9491700" cy="33606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1" type="subTitle"/>
          </p:nvPr>
        </p:nvSpPr>
        <p:spPr>
          <a:xfrm>
            <a:off x="339300" y="3457201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 algn="l">
              <a:spcBef>
                <a:spcPts val="2100"/>
              </a:spcBef>
              <a:spcAft>
                <a:spcPts val="210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"/>
            <a:ext cx="121920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/>
          <p:nvPr/>
        </p:nvSpPr>
        <p:spPr>
          <a:xfrm>
            <a:off x="0" y="2491175"/>
            <a:ext cx="12189000" cy="1870500"/>
          </a:xfrm>
          <a:prstGeom prst="rect">
            <a:avLst/>
          </a:prstGeom>
          <a:solidFill>
            <a:srgbClr val="091F2F">
              <a:alpha val="5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" name="Google Shape;48;p5"/>
          <p:cNvGrpSpPr/>
          <p:nvPr/>
        </p:nvGrpSpPr>
        <p:grpSpPr>
          <a:xfrm>
            <a:off x="11328778" y="5862485"/>
            <a:ext cx="860162" cy="995784"/>
            <a:chOff x="6568475" y="1210300"/>
            <a:chExt cx="481425" cy="557300"/>
          </a:xfrm>
        </p:grpSpPr>
        <p:sp>
          <p:nvSpPr>
            <p:cNvPr id="49" name="Google Shape;49;p5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ctrTitle"/>
          </p:nvPr>
        </p:nvSpPr>
        <p:spPr>
          <a:xfrm>
            <a:off x="339300" y="343650"/>
            <a:ext cx="9491700" cy="33606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None/>
              <a:defRPr b="1" sz="5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" type="subTitle"/>
          </p:nvPr>
        </p:nvSpPr>
        <p:spPr>
          <a:xfrm>
            <a:off x="339300" y="3457201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 algn="l">
              <a:spcBef>
                <a:spcPts val="2100"/>
              </a:spcBef>
              <a:spcAft>
                <a:spcPts val="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 algn="l">
              <a:spcBef>
                <a:spcPts val="2100"/>
              </a:spcBef>
              <a:spcAft>
                <a:spcPts val="2100"/>
              </a:spcAft>
              <a:buNone/>
              <a:defRPr b="0" i="1" sz="27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4" name="Google Shape;54;p5"/>
          <p:cNvSpPr txBox="1"/>
          <p:nvPr/>
        </p:nvSpPr>
        <p:spPr>
          <a:xfrm>
            <a:off x="385725" y="6264675"/>
            <a:ext cx="3352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DEPARTMENT HEAD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432425" y="537369"/>
            <a:ext cx="113241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59" name="Google Shape;59;p6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60" name="Google Shape;60;p6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criptive Copy">
  <p:cSld name="TITLE_AND_BODY_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296875" y="1765225"/>
            <a:ext cx="113241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984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984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984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984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2984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2984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2984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Montserrat Light"/>
              <a:buChar char="●"/>
              <a:defRPr i="0" sz="1800">
                <a:solidFill>
                  <a:srgbClr val="091F2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67" name="Google Shape;67;p7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68" name="Google Shape;68;p7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">
  <p:cSld name="TITLE_AND_BODY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74" name="Google Shape;74;p8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75" name="Google Shape;75;p8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 With Left Image: Square">
  <p:cSld name="TITLE_AND_BOD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703875" y="1765225"/>
            <a:ext cx="6624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82" name="Google Shape;82;p9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83" name="Google Shape;83;p9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 With Left Image: Circle">
  <p:cSld name="TITLE_AND_BODY_1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100"/>
              <a:buFont typeface="Montserrat"/>
              <a:buNone/>
              <a:defRPr b="1" sz="31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4703875" y="1765225"/>
            <a:ext cx="66249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  <a:defRPr b="0" i="1" sz="15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grpSp>
        <p:nvGrpSpPr>
          <p:cNvPr id="90" name="Google Shape;90;p10"/>
          <p:cNvGrpSpPr/>
          <p:nvPr/>
        </p:nvGrpSpPr>
        <p:grpSpPr>
          <a:xfrm>
            <a:off x="11328778" y="10"/>
            <a:ext cx="860162" cy="995784"/>
            <a:chOff x="6568475" y="1210300"/>
            <a:chExt cx="481425" cy="557300"/>
          </a:xfrm>
        </p:grpSpPr>
        <p:sp>
          <p:nvSpPr>
            <p:cNvPr id="91" name="Google Shape;91;p10"/>
            <p:cNvSpPr/>
            <p:nvPr/>
          </p:nvSpPr>
          <p:spPr>
            <a:xfrm>
              <a:off x="6568475" y="1210300"/>
              <a:ext cx="481425" cy="557300"/>
            </a:xfrm>
            <a:custGeom>
              <a:rect b="b" l="l" r="r" t="t"/>
              <a:pathLst>
                <a:path extrusionOk="0" h="22292" w="19257">
                  <a:moveTo>
                    <a:pt x="1" y="1"/>
                  </a:moveTo>
                  <a:lnTo>
                    <a:pt x="1" y="22292"/>
                  </a:lnTo>
                  <a:lnTo>
                    <a:pt x="19256" y="22292"/>
                  </a:lnTo>
                  <a:lnTo>
                    <a:pt x="19256" y="1"/>
                  </a:lnTo>
                  <a:close/>
                </a:path>
              </a:pathLst>
            </a:custGeom>
            <a:solidFill>
              <a:srgbClr val="091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6694775" y="1306025"/>
              <a:ext cx="235625" cy="272425"/>
            </a:xfrm>
            <a:custGeom>
              <a:rect b="b" l="l" r="r" t="t"/>
              <a:pathLst>
                <a:path extrusionOk="0" h="10897" w="9425">
                  <a:moveTo>
                    <a:pt x="4916" y="1994"/>
                  </a:moveTo>
                  <a:cubicBezTo>
                    <a:pt x="5460" y="1994"/>
                    <a:pt x="6366" y="2062"/>
                    <a:pt x="6366" y="3104"/>
                  </a:cubicBezTo>
                  <a:cubicBezTo>
                    <a:pt x="6366" y="4236"/>
                    <a:pt x="5347" y="4282"/>
                    <a:pt x="4735" y="4304"/>
                  </a:cubicBezTo>
                  <a:lnTo>
                    <a:pt x="2651" y="4304"/>
                  </a:lnTo>
                  <a:lnTo>
                    <a:pt x="2651" y="2039"/>
                  </a:lnTo>
                  <a:lnTo>
                    <a:pt x="2651" y="1994"/>
                  </a:lnTo>
                  <a:close/>
                  <a:moveTo>
                    <a:pt x="5075" y="6252"/>
                  </a:moveTo>
                  <a:cubicBezTo>
                    <a:pt x="5641" y="6275"/>
                    <a:pt x="6706" y="6320"/>
                    <a:pt x="6706" y="7612"/>
                  </a:cubicBezTo>
                  <a:cubicBezTo>
                    <a:pt x="6706" y="8858"/>
                    <a:pt x="5483" y="8880"/>
                    <a:pt x="4577" y="8926"/>
                  </a:cubicBezTo>
                  <a:lnTo>
                    <a:pt x="2651" y="8926"/>
                  </a:lnTo>
                  <a:lnTo>
                    <a:pt x="2651" y="6275"/>
                  </a:lnTo>
                  <a:lnTo>
                    <a:pt x="2651" y="6252"/>
                  </a:lnTo>
                  <a:close/>
                  <a:moveTo>
                    <a:pt x="1" y="0"/>
                  </a:moveTo>
                  <a:lnTo>
                    <a:pt x="1" y="10896"/>
                  </a:lnTo>
                  <a:lnTo>
                    <a:pt x="4644" y="10896"/>
                  </a:lnTo>
                  <a:cubicBezTo>
                    <a:pt x="5913" y="10896"/>
                    <a:pt x="6797" y="10874"/>
                    <a:pt x="7612" y="10489"/>
                  </a:cubicBezTo>
                  <a:cubicBezTo>
                    <a:pt x="8971" y="9900"/>
                    <a:pt x="9424" y="8722"/>
                    <a:pt x="9424" y="7861"/>
                  </a:cubicBezTo>
                  <a:cubicBezTo>
                    <a:pt x="9424" y="7249"/>
                    <a:pt x="9220" y="6660"/>
                    <a:pt x="8835" y="6230"/>
                  </a:cubicBezTo>
                  <a:cubicBezTo>
                    <a:pt x="8246" y="5550"/>
                    <a:pt x="7363" y="5414"/>
                    <a:pt x="6683" y="5301"/>
                  </a:cubicBezTo>
                  <a:cubicBezTo>
                    <a:pt x="7272" y="5188"/>
                    <a:pt x="8314" y="4961"/>
                    <a:pt x="8835" y="3851"/>
                  </a:cubicBezTo>
                  <a:cubicBezTo>
                    <a:pt x="8881" y="3738"/>
                    <a:pt x="9039" y="3398"/>
                    <a:pt x="9039" y="2809"/>
                  </a:cubicBezTo>
                  <a:cubicBezTo>
                    <a:pt x="9039" y="1744"/>
                    <a:pt x="8496" y="680"/>
                    <a:pt x="7136" y="249"/>
                  </a:cubicBezTo>
                  <a:cubicBezTo>
                    <a:pt x="6457" y="45"/>
                    <a:pt x="5437" y="0"/>
                    <a:pt x="4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6695350" y="1618625"/>
              <a:ext cx="235050" cy="53275"/>
            </a:xfrm>
            <a:custGeom>
              <a:rect b="b" l="l" r="r" t="t"/>
              <a:pathLst>
                <a:path extrusionOk="0" h="2131" w="9402">
                  <a:moveTo>
                    <a:pt x="0" y="1"/>
                  </a:moveTo>
                  <a:lnTo>
                    <a:pt x="0" y="2130"/>
                  </a:lnTo>
                  <a:lnTo>
                    <a:pt x="9401" y="2130"/>
                  </a:lnTo>
                  <a:lnTo>
                    <a:pt x="9401" y="1"/>
                  </a:lnTo>
                  <a:close/>
                </a:path>
              </a:pathLst>
            </a:custGeom>
            <a:solidFill>
              <a:srgbClr val="FB4D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496" y="593367"/>
            <a:ext cx="11358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sz="3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sz="3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sz="3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sz="3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sz="3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sz="3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sz="3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sz="3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ontserrat ExtraBold"/>
              <a:buNone/>
              <a:defRPr sz="37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4D42"/>
              </a:buClr>
              <a:buSzPts val="1600"/>
              <a:buFont typeface="Montserrat"/>
              <a:buChar char="●"/>
              <a:defRPr b="1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 sz="19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2984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 sz="19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2984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 sz="19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2984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 sz="19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2984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 sz="19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2984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 sz="19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2984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B4D42"/>
              </a:buClr>
              <a:buSzPts val="1100"/>
              <a:buFont typeface="Lora"/>
              <a:buChar char="●"/>
              <a:defRPr i="1" sz="19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2984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B4D42"/>
              </a:buClr>
              <a:buSzPts val="1100"/>
              <a:buFont typeface="Lora"/>
              <a:buChar char="●"/>
              <a:defRPr i="1" sz="1900">
                <a:solidFill>
                  <a:srgbClr val="091F2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385725" y="6417075"/>
            <a:ext cx="3352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88BE4"/>
                </a:solidFill>
                <a:latin typeface="Montserrat"/>
                <a:ea typeface="Montserrat"/>
                <a:cs typeface="Montserrat"/>
                <a:sym typeface="Montserrat"/>
              </a:rPr>
              <a:t>DEPARTMENT HEAD</a:t>
            </a:r>
            <a:endParaRPr b="1" sz="1200">
              <a:solidFill>
                <a:srgbClr val="288BE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20900" y="6417075"/>
            <a:ext cx="33522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88BE4"/>
                </a:solidFill>
                <a:latin typeface="Montserrat"/>
                <a:ea typeface="Montserrat"/>
                <a:cs typeface="Montserrat"/>
                <a:sym typeface="Montserrat"/>
              </a:rPr>
              <a:t>CITY OF BOSTON</a:t>
            </a:r>
            <a:endParaRPr b="1" sz="1200">
              <a:solidFill>
                <a:srgbClr val="288BE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0;p1"/>
          <p:cNvCxnSpPr/>
          <p:nvPr/>
        </p:nvCxnSpPr>
        <p:spPr>
          <a:xfrm>
            <a:off x="483400" y="6408050"/>
            <a:ext cx="11094300" cy="0"/>
          </a:xfrm>
          <a:prstGeom prst="straightConnector1">
            <a:avLst/>
          </a:prstGeom>
          <a:noFill/>
          <a:ln cap="flat" cmpd="sng" w="9525">
            <a:solidFill>
              <a:srgbClr val="288BE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hyperlink" Target="mailto:de.jackson@northeastern.edu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2.jpg"/><Relationship Id="rId5" Type="http://schemas.openxmlformats.org/officeDocument/2006/relationships/image" Target="../media/image15.png"/><Relationship Id="rId6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ctrTitle"/>
          </p:nvPr>
        </p:nvSpPr>
        <p:spPr>
          <a:xfrm>
            <a:off x="339300" y="343650"/>
            <a:ext cx="9491700" cy="3360600"/>
          </a:xfrm>
          <a:prstGeom prst="rect">
            <a:avLst/>
          </a:prstGeom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Reparations Task Force</a:t>
            </a:r>
            <a:endParaRPr/>
          </a:p>
        </p:txBody>
      </p:sp>
      <p:sp>
        <p:nvSpPr>
          <p:cNvPr id="141" name="Google Shape;141;p17"/>
          <p:cNvSpPr txBox="1"/>
          <p:nvPr>
            <p:ph idx="1" type="subTitle"/>
          </p:nvPr>
        </p:nvSpPr>
        <p:spPr>
          <a:xfrm>
            <a:off x="339300" y="3457201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December 16, 2024 Public Meeting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339300" y="6457800"/>
            <a:ext cx="21333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9900050" y="6457800"/>
            <a:ext cx="2133300" cy="40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804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-2749174" y="0"/>
            <a:ext cx="10105422" cy="6887256"/>
          </a:xfrm>
          <a:custGeom>
            <a:rect b="b" l="l" r="r" t="t"/>
            <a:pathLst>
              <a:path extrusionOk="0" h="10317987" w="15139209">
                <a:moveTo>
                  <a:pt x="0" y="0"/>
                </a:moveTo>
                <a:lnTo>
                  <a:pt x="15139209" y="0"/>
                </a:lnTo>
                <a:lnTo>
                  <a:pt x="15139209" y="10317987"/>
                </a:lnTo>
                <a:lnTo>
                  <a:pt x="0" y="10317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18" l="0" r="0" t="-5018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407178" y="-128699"/>
            <a:ext cx="7970100" cy="6406800"/>
          </a:xfrm>
          <a:prstGeom prst="rect">
            <a:avLst/>
          </a:prstGeom>
          <a:solidFill>
            <a:srgbClr val="F8F1E7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5264399" y="1212454"/>
            <a:ext cx="6255600" cy="21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SLAVERY AND ITS LEGACY: BOSTON, 1940-2020</a:t>
            </a:r>
            <a:endParaRPr sz="900"/>
          </a:p>
          <a:p>
            <a:pPr indent="0" lvl="0" marL="0" marR="0" rtl="0" algn="l">
              <a:lnSpc>
                <a:spcPct val="15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NORTHEASTERN UNIVERSITY</a:t>
            </a:r>
            <a:endParaRPr sz="900"/>
          </a:p>
        </p:txBody>
      </p:sp>
      <p:sp>
        <p:nvSpPr>
          <p:cNvPr id="213" name="Google Shape;213;p26"/>
          <p:cNvSpPr txBox="1"/>
          <p:nvPr/>
        </p:nvSpPr>
        <p:spPr>
          <a:xfrm>
            <a:off x="5264399" y="3673564"/>
            <a:ext cx="62556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Research Partners: EVOOO13090</a:t>
            </a:r>
            <a:endParaRPr sz="900"/>
          </a:p>
          <a:p>
            <a:pPr indent="0" lvl="0" marL="0" marR="0" rtl="0" algn="l">
              <a:lnSpc>
                <a:spcPct val="415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C8102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December, 2024</a:t>
            </a:r>
            <a:endParaRPr sz="900"/>
          </a:p>
        </p:txBody>
      </p:sp>
      <p:sp>
        <p:nvSpPr>
          <p:cNvPr id="214" name="Google Shape;214;p26"/>
          <p:cNvSpPr/>
          <p:nvPr/>
        </p:nvSpPr>
        <p:spPr>
          <a:xfrm>
            <a:off x="3658047" y="4750603"/>
            <a:ext cx="1498200" cy="3885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7"/>
          <p:cNvGrpSpPr/>
          <p:nvPr/>
        </p:nvGrpSpPr>
        <p:grpSpPr>
          <a:xfrm>
            <a:off x="6373293" y="589357"/>
            <a:ext cx="4637891" cy="5583035"/>
            <a:chOff x="0" y="-38100"/>
            <a:chExt cx="1832724" cy="2205600"/>
          </a:xfrm>
        </p:grpSpPr>
        <p:sp>
          <p:nvSpPr>
            <p:cNvPr id="224" name="Google Shape;224;p27"/>
            <p:cNvSpPr/>
            <p:nvPr/>
          </p:nvSpPr>
          <p:spPr>
            <a:xfrm>
              <a:off x="0" y="0"/>
              <a:ext cx="1832724" cy="2167467"/>
            </a:xfrm>
            <a:custGeom>
              <a:rect b="b" l="l" r="r" t="t"/>
              <a:pathLst>
                <a:path extrusionOk="0" h="2167467" w="1832724">
                  <a:moveTo>
                    <a:pt x="0" y="0"/>
                  </a:moveTo>
                  <a:lnTo>
                    <a:pt x="1832724" y="0"/>
                  </a:lnTo>
                  <a:lnTo>
                    <a:pt x="1832724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A480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7"/>
            <p:cNvSpPr txBox="1"/>
            <p:nvPr/>
          </p:nvSpPr>
          <p:spPr>
            <a:xfrm>
              <a:off x="0" y="-38100"/>
              <a:ext cx="1832700" cy="220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27"/>
          <p:cNvSpPr/>
          <p:nvPr/>
        </p:nvSpPr>
        <p:spPr>
          <a:xfrm>
            <a:off x="5850765" y="2079622"/>
            <a:ext cx="1045200" cy="3033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27"/>
          <p:cNvGrpSpPr/>
          <p:nvPr/>
        </p:nvGrpSpPr>
        <p:grpSpPr>
          <a:xfrm>
            <a:off x="11448550" y="685801"/>
            <a:ext cx="467756" cy="5416550"/>
            <a:chOff x="-109566" y="1"/>
            <a:chExt cx="935700" cy="10833100"/>
          </a:xfrm>
        </p:grpSpPr>
        <p:sp>
          <p:nvSpPr>
            <p:cNvPr id="228" name="Google Shape;228;p27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7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30" name="Google Shape;230;p27"/>
          <p:cNvGrpSpPr/>
          <p:nvPr/>
        </p:nvGrpSpPr>
        <p:grpSpPr>
          <a:xfrm>
            <a:off x="7331693" y="928179"/>
            <a:ext cx="2714570" cy="4906908"/>
            <a:chOff x="-16720" y="-59518"/>
            <a:chExt cx="5430226" cy="9813816"/>
          </a:xfrm>
        </p:grpSpPr>
        <p:sp>
          <p:nvSpPr>
            <p:cNvPr id="231" name="Google Shape;231;p27"/>
            <p:cNvSpPr/>
            <p:nvPr/>
          </p:nvSpPr>
          <p:spPr>
            <a:xfrm>
              <a:off x="0" y="4250260"/>
              <a:ext cx="4394533" cy="1306483"/>
            </a:xfrm>
            <a:custGeom>
              <a:rect b="b" l="l" r="r" t="t"/>
              <a:pathLst>
                <a:path extrusionOk="0" h="1306483" w="4394533">
                  <a:moveTo>
                    <a:pt x="0" y="0"/>
                  </a:moveTo>
                  <a:lnTo>
                    <a:pt x="4394533" y="0"/>
                  </a:lnTo>
                  <a:lnTo>
                    <a:pt x="4394533" y="1306483"/>
                  </a:lnTo>
                  <a:lnTo>
                    <a:pt x="0" y="13064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009" r="0" t="-1009"/>
              </a:stretch>
            </a:blip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 rot="-42970">
              <a:off x="-7989" y="-29713"/>
              <a:ext cx="4778103" cy="1426931"/>
            </a:xfrm>
            <a:custGeom>
              <a:rect b="b" l="l" r="r" t="t"/>
              <a:pathLst>
                <a:path extrusionOk="0" h="1426820" w="4777730">
                  <a:moveTo>
                    <a:pt x="16722" y="0"/>
                  </a:moveTo>
                  <a:lnTo>
                    <a:pt x="4777729" y="58170"/>
                  </a:lnTo>
                  <a:lnTo>
                    <a:pt x="4761007" y="1426820"/>
                  </a:lnTo>
                  <a:lnTo>
                    <a:pt x="0" y="1368651"/>
                  </a:lnTo>
                  <a:lnTo>
                    <a:pt x="16722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05402" l="-6869" r="-32158" t="-70535"/>
              </a:stretch>
            </a:blip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7"/>
            <p:cNvSpPr/>
            <p:nvPr/>
          </p:nvSpPr>
          <p:spPr>
            <a:xfrm rot="-8594">
              <a:off x="-657" y="1485251"/>
              <a:ext cx="5412494" cy="1342015"/>
            </a:xfrm>
            <a:custGeom>
              <a:rect b="b" l="l" r="r" t="t"/>
              <a:pathLst>
                <a:path extrusionOk="0" h="1342011" w="5412477">
                  <a:moveTo>
                    <a:pt x="2326" y="0"/>
                  </a:moveTo>
                  <a:lnTo>
                    <a:pt x="5412477" y="9443"/>
                  </a:lnTo>
                  <a:lnTo>
                    <a:pt x="5410152" y="1342011"/>
                  </a:lnTo>
                  <a:lnTo>
                    <a:pt x="0" y="1332568"/>
                  </a:lnTo>
                  <a:lnTo>
                    <a:pt x="2326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51786" l="-6518" r="-19109" t="-36017"/>
              </a:stretch>
            </a:blip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0" y="2947846"/>
              <a:ext cx="4859477" cy="1179152"/>
            </a:xfrm>
            <a:custGeom>
              <a:rect b="b" l="l" r="r" t="t"/>
              <a:pathLst>
                <a:path extrusionOk="0" h="1179152" w="4859477">
                  <a:moveTo>
                    <a:pt x="0" y="0"/>
                  </a:moveTo>
                  <a:lnTo>
                    <a:pt x="4859477" y="0"/>
                  </a:lnTo>
                  <a:lnTo>
                    <a:pt x="4859477" y="1179152"/>
                  </a:lnTo>
                  <a:lnTo>
                    <a:pt x="0" y="117915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4559" l="-2859" r="0" t="-17189"/>
              </a:stretch>
            </a:blip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0" y="7358217"/>
              <a:ext cx="4541690" cy="1180839"/>
            </a:xfrm>
            <a:custGeom>
              <a:rect b="b" l="l" r="r" t="t"/>
              <a:pathLst>
                <a:path extrusionOk="0" h="1180839" w="4541690">
                  <a:moveTo>
                    <a:pt x="0" y="0"/>
                  </a:moveTo>
                  <a:lnTo>
                    <a:pt x="4541690" y="0"/>
                  </a:lnTo>
                  <a:lnTo>
                    <a:pt x="4541690" y="1180839"/>
                  </a:lnTo>
                  <a:lnTo>
                    <a:pt x="0" y="11808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7"/>
            <p:cNvSpPr/>
            <p:nvPr/>
          </p:nvSpPr>
          <p:spPr>
            <a:xfrm rot="-25783">
              <a:off x="-5184" y="8647261"/>
              <a:ext cx="4032636" cy="1091931"/>
            </a:xfrm>
            <a:custGeom>
              <a:rect b="b" l="l" r="r" t="t"/>
              <a:pathLst>
                <a:path extrusionOk="0" h="1091900" w="4032523">
                  <a:moveTo>
                    <a:pt x="9223" y="0"/>
                  </a:moveTo>
                  <a:lnTo>
                    <a:pt x="4032523" y="35111"/>
                  </a:lnTo>
                  <a:lnTo>
                    <a:pt x="4023301" y="1091900"/>
                  </a:lnTo>
                  <a:lnTo>
                    <a:pt x="0" y="1056789"/>
                  </a:lnTo>
                  <a:lnTo>
                    <a:pt x="9223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0088" l="-3608" r="-138903" t="-20158"/>
              </a:stretch>
            </a:blip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7"/>
            <p:cNvSpPr txBox="1"/>
            <p:nvPr/>
          </p:nvSpPr>
          <p:spPr>
            <a:xfrm>
              <a:off x="1165564" y="9548157"/>
              <a:ext cx="22395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Archives and Special Collections</a:t>
              </a:r>
              <a:endParaRPr sz="900"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0" y="5680005"/>
              <a:ext cx="3932112" cy="1372665"/>
            </a:xfrm>
            <a:custGeom>
              <a:rect b="b" l="l" r="r" t="t"/>
              <a:pathLst>
                <a:path extrusionOk="0" h="1372665" w="3932112">
                  <a:moveTo>
                    <a:pt x="0" y="0"/>
                  </a:moveTo>
                  <a:lnTo>
                    <a:pt x="3932112" y="0"/>
                  </a:lnTo>
                  <a:lnTo>
                    <a:pt x="3932112" y="1372664"/>
                  </a:lnTo>
                  <a:lnTo>
                    <a:pt x="0" y="13726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27"/>
          <p:cNvSpPr txBox="1"/>
          <p:nvPr/>
        </p:nvSpPr>
        <p:spPr>
          <a:xfrm>
            <a:off x="880763" y="679450"/>
            <a:ext cx="4091700" cy="1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Primary Organizations</a:t>
            </a:r>
            <a:endParaRPr sz="900"/>
          </a:p>
        </p:txBody>
      </p:sp>
      <p:sp>
        <p:nvSpPr>
          <p:cNvPr id="240" name="Google Shape;240;p27"/>
          <p:cNvSpPr txBox="1"/>
          <p:nvPr/>
        </p:nvSpPr>
        <p:spPr>
          <a:xfrm>
            <a:off x="880763" y="2726506"/>
            <a:ext cx="409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CONTACT INFORMATION</a:t>
            </a:r>
            <a:endParaRPr sz="900"/>
          </a:p>
        </p:txBody>
      </p:sp>
      <p:sp>
        <p:nvSpPr>
          <p:cNvPr id="241" name="Google Shape;241;p27"/>
          <p:cNvSpPr txBox="1"/>
          <p:nvPr/>
        </p:nvSpPr>
        <p:spPr>
          <a:xfrm>
            <a:off x="880763" y="3384550"/>
            <a:ext cx="4091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Deborah A. Jackson</a:t>
            </a:r>
            <a:endParaRPr sz="9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Managing Director, Center for Law, Equity and Race</a:t>
            </a:r>
            <a:endParaRPr sz="9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360 Huntington Avenue, 140 DK, Boston, MA 02115</a:t>
            </a:r>
            <a:endParaRPr sz="9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de.jackson@northeastern.edu</a:t>
            </a:r>
            <a:endParaRPr sz="9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617-373-4066</a:t>
            </a:r>
            <a:endParaRPr sz="900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/>
          <p:nvPr/>
        </p:nvSpPr>
        <p:spPr>
          <a:xfrm>
            <a:off x="-881535" y="-212275"/>
            <a:ext cx="7162500" cy="7347900"/>
          </a:xfrm>
          <a:prstGeom prst="rect">
            <a:avLst/>
          </a:prstGeom>
          <a:solidFill>
            <a:srgbClr val="A4804A">
              <a:alpha val="2667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8"/>
          <p:cNvSpPr/>
          <p:nvPr/>
        </p:nvSpPr>
        <p:spPr>
          <a:xfrm rot="5400000">
            <a:off x="-146332" y="1232825"/>
            <a:ext cx="1045500" cy="213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8"/>
          <p:cNvSpPr/>
          <p:nvPr/>
        </p:nvSpPr>
        <p:spPr>
          <a:xfrm rot="10800000">
            <a:off x="1047964" y="1766195"/>
            <a:ext cx="5697300" cy="24900"/>
          </a:xfrm>
          <a:prstGeom prst="rect">
            <a:avLst/>
          </a:prstGeom>
          <a:solidFill>
            <a:srgbClr val="A4804A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0" y="1905067"/>
            <a:ext cx="6280800" cy="4592100"/>
          </a:xfrm>
          <a:prstGeom prst="rect">
            <a:avLst/>
          </a:prstGeom>
          <a:gradFill>
            <a:gsLst>
              <a:gs pos="0">
                <a:srgbClr val="A4804A"/>
              </a:gs>
              <a:gs pos="100000">
                <a:srgbClr val="FFFFFF"/>
              </a:gs>
            </a:gsLst>
            <a:lin ang="2700006" scaled="0"/>
          </a:gra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1059192" y="1997945"/>
            <a:ext cx="2929355" cy="1928732"/>
          </a:xfrm>
          <a:custGeom>
            <a:rect b="b" l="l" r="r" t="t"/>
            <a:pathLst>
              <a:path extrusionOk="0" h="2889486" w="4388547">
                <a:moveTo>
                  <a:pt x="0" y="0"/>
                </a:moveTo>
                <a:lnTo>
                  <a:pt x="4388546" y="0"/>
                </a:lnTo>
                <a:lnTo>
                  <a:pt x="4388546" y="2889486"/>
                </a:lnTo>
                <a:lnTo>
                  <a:pt x="0" y="2889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829" l="-10998" r="-6058" t="-13399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3476718" y="3429000"/>
            <a:ext cx="2621685" cy="1760099"/>
          </a:xfrm>
          <a:custGeom>
            <a:rect b="b" l="l" r="r" t="t"/>
            <a:pathLst>
              <a:path extrusionOk="0" h="2636852" w="3927618">
                <a:moveTo>
                  <a:pt x="0" y="0"/>
                </a:moveTo>
                <a:lnTo>
                  <a:pt x="3927618" y="0"/>
                </a:lnTo>
                <a:lnTo>
                  <a:pt x="3927618" y="2636852"/>
                </a:lnTo>
                <a:lnTo>
                  <a:pt x="0" y="2636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9358" t="-19358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1047873" y="4453596"/>
            <a:ext cx="2940690" cy="1935371"/>
          </a:xfrm>
          <a:custGeom>
            <a:rect b="b" l="l" r="r" t="t"/>
            <a:pathLst>
              <a:path extrusionOk="0" h="2899432" w="4405528">
                <a:moveTo>
                  <a:pt x="0" y="0"/>
                </a:moveTo>
                <a:lnTo>
                  <a:pt x="4405528" y="0"/>
                </a:lnTo>
                <a:lnTo>
                  <a:pt x="4405528" y="2899432"/>
                </a:lnTo>
                <a:lnTo>
                  <a:pt x="0" y="2899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729" l="-4619" r="-4459" t="-3989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1142325" y="679450"/>
            <a:ext cx="415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Topics</a:t>
            </a:r>
            <a:endParaRPr sz="900"/>
          </a:p>
        </p:txBody>
      </p:sp>
      <p:sp>
        <p:nvSpPr>
          <p:cNvPr id="258" name="Google Shape;258;p28"/>
          <p:cNvSpPr txBox="1"/>
          <p:nvPr/>
        </p:nvSpPr>
        <p:spPr>
          <a:xfrm rot="-5400000">
            <a:off x="-1363197" y="4038476"/>
            <a:ext cx="37299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rPr>
              <a:t>SLAVERY AND ITS LEGACY: BOSTON, 1940-2020</a:t>
            </a:r>
            <a:endParaRPr sz="900"/>
          </a:p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rPr>
              <a:t>NORTHEASTERN UNIVERSITY</a:t>
            </a:r>
            <a:endParaRPr sz="900"/>
          </a:p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A480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7215975" y="676275"/>
            <a:ext cx="428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THREE </a:t>
            </a: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PRIMARY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TOPICS:</a:t>
            </a:r>
            <a:endParaRPr sz="900"/>
          </a:p>
        </p:txBody>
      </p:sp>
      <p:sp>
        <p:nvSpPr>
          <p:cNvPr id="260" name="Google Shape;260;p28"/>
          <p:cNvSpPr txBox="1"/>
          <p:nvPr/>
        </p:nvSpPr>
        <p:spPr>
          <a:xfrm>
            <a:off x="7215975" y="1422273"/>
            <a:ext cx="3889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EDUCATION</a:t>
            </a:r>
            <a:endParaRPr sz="900"/>
          </a:p>
        </p:txBody>
      </p:sp>
      <p:sp>
        <p:nvSpPr>
          <p:cNvPr id="261" name="Google Shape;261;p28"/>
          <p:cNvSpPr txBox="1"/>
          <p:nvPr/>
        </p:nvSpPr>
        <p:spPr>
          <a:xfrm>
            <a:off x="7215975" y="1959845"/>
            <a:ext cx="4287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BOSTON POLICE AND FIRE DEPARTMENTS</a:t>
            </a:r>
            <a:endParaRPr sz="900"/>
          </a:p>
        </p:txBody>
      </p:sp>
      <p:sp>
        <p:nvSpPr>
          <p:cNvPr id="262" name="Google Shape;262;p28"/>
          <p:cNvSpPr txBox="1"/>
          <p:nvPr/>
        </p:nvSpPr>
        <p:spPr>
          <a:xfrm>
            <a:off x="7215975" y="2792510"/>
            <a:ext cx="4287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HOUSING AND URBAN RENEWAL</a:t>
            </a:r>
            <a:endParaRPr sz="900"/>
          </a:p>
        </p:txBody>
      </p:sp>
      <p:grpSp>
        <p:nvGrpSpPr>
          <p:cNvPr id="263" name="Google Shape;263;p28"/>
          <p:cNvGrpSpPr/>
          <p:nvPr/>
        </p:nvGrpSpPr>
        <p:grpSpPr>
          <a:xfrm>
            <a:off x="7215975" y="3579417"/>
            <a:ext cx="4287492" cy="2244107"/>
            <a:chOff x="0" y="-66675"/>
            <a:chExt cx="8576700" cy="4488214"/>
          </a:xfrm>
        </p:grpSpPr>
        <p:sp>
          <p:nvSpPr>
            <p:cNvPr id="264" name="Google Shape;264;p28"/>
            <p:cNvSpPr txBox="1"/>
            <p:nvPr/>
          </p:nvSpPr>
          <p:spPr>
            <a:xfrm>
              <a:off x="0" y="-66675"/>
              <a:ext cx="8576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THREE </a:t>
              </a:r>
              <a:r>
                <a:rPr b="1" lang="en" sz="20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SUB-AREAS</a:t>
              </a:r>
              <a:r>
                <a:rPr lang="en" sz="20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:</a:t>
              </a:r>
              <a:endParaRPr sz="900"/>
            </a:p>
          </p:txBody>
        </p:sp>
        <p:sp>
          <p:nvSpPr>
            <p:cNvPr id="265" name="Google Shape;265;p28"/>
            <p:cNvSpPr txBox="1"/>
            <p:nvPr/>
          </p:nvSpPr>
          <p:spPr>
            <a:xfrm>
              <a:off x="0" y="1390650"/>
              <a:ext cx="7781100" cy="121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97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DISPARITIES IN TREATMENT IN THE CRIMINAL JUSTICE SYSTEM</a:t>
              </a:r>
              <a:endParaRPr sz="900"/>
            </a:p>
          </p:txBody>
        </p:sp>
        <p:sp>
          <p:nvSpPr>
            <p:cNvPr id="266" name="Google Shape;266;p28"/>
            <p:cNvSpPr txBox="1"/>
            <p:nvPr/>
          </p:nvSpPr>
          <p:spPr>
            <a:xfrm>
              <a:off x="0" y="2948901"/>
              <a:ext cx="8576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97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HEALTH DISPARITIES</a:t>
              </a:r>
              <a:endParaRPr sz="900"/>
            </a:p>
          </p:txBody>
        </p:sp>
        <p:sp>
          <p:nvSpPr>
            <p:cNvPr id="267" name="Google Shape;267;p28"/>
            <p:cNvSpPr txBox="1"/>
            <p:nvPr/>
          </p:nvSpPr>
          <p:spPr>
            <a:xfrm>
              <a:off x="0" y="3928939"/>
              <a:ext cx="8576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597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PROCUREMENT POLICIES AND PRACTICES</a:t>
              </a:r>
              <a:endParaRPr sz="900"/>
            </a:p>
          </p:txBody>
        </p:sp>
      </p:grp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9"/>
          <p:cNvGrpSpPr/>
          <p:nvPr/>
        </p:nvGrpSpPr>
        <p:grpSpPr>
          <a:xfrm rot="10800000">
            <a:off x="552424" y="883856"/>
            <a:ext cx="467756" cy="5416550"/>
            <a:chOff x="-109566" y="1"/>
            <a:chExt cx="935700" cy="10833100"/>
          </a:xfrm>
        </p:grpSpPr>
        <p:sp>
          <p:nvSpPr>
            <p:cNvPr id="273" name="Google Shape;273;p29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9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75" name="Google Shape;275;p29"/>
          <p:cNvSpPr/>
          <p:nvPr/>
        </p:nvSpPr>
        <p:spPr>
          <a:xfrm>
            <a:off x="1443933" y="0"/>
            <a:ext cx="4657521" cy="3234983"/>
          </a:xfrm>
          <a:custGeom>
            <a:rect b="b" l="l" r="r" t="t"/>
            <a:pathLst>
              <a:path extrusionOk="0" h="4846416" w="6977559">
                <a:moveTo>
                  <a:pt x="0" y="0"/>
                </a:moveTo>
                <a:lnTo>
                  <a:pt x="6977559" y="0"/>
                </a:lnTo>
                <a:lnTo>
                  <a:pt x="6977559" y="4846416"/>
                </a:lnTo>
                <a:lnTo>
                  <a:pt x="0" y="4846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11508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5571948" y="1305983"/>
            <a:ext cx="1045200" cy="3033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>
            <a:off x="7093133" y="628650"/>
            <a:ext cx="441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EQUAL QUALITY EDUCATION</a:t>
            </a:r>
            <a:endParaRPr sz="900"/>
          </a:p>
        </p:txBody>
      </p:sp>
      <p:grpSp>
        <p:nvGrpSpPr>
          <p:cNvPr id="278" name="Google Shape;278;p29"/>
          <p:cNvGrpSpPr/>
          <p:nvPr/>
        </p:nvGrpSpPr>
        <p:grpSpPr>
          <a:xfrm>
            <a:off x="1443933" y="3244479"/>
            <a:ext cx="4650737" cy="1319820"/>
            <a:chOff x="0" y="-38100"/>
            <a:chExt cx="1837800" cy="521400"/>
          </a:xfrm>
        </p:grpSpPr>
        <p:sp>
          <p:nvSpPr>
            <p:cNvPr id="279" name="Google Shape;279;p29"/>
            <p:cNvSpPr/>
            <p:nvPr/>
          </p:nvSpPr>
          <p:spPr>
            <a:xfrm>
              <a:off x="0" y="0"/>
              <a:ext cx="1837711" cy="483264"/>
            </a:xfrm>
            <a:custGeom>
              <a:rect b="b" l="l" r="r" t="t"/>
              <a:pathLst>
                <a:path extrusionOk="0" h="483264" w="1837711">
                  <a:moveTo>
                    <a:pt x="0" y="0"/>
                  </a:moveTo>
                  <a:lnTo>
                    <a:pt x="1837711" y="0"/>
                  </a:lnTo>
                  <a:lnTo>
                    <a:pt x="1837711" y="483264"/>
                  </a:lnTo>
                  <a:lnTo>
                    <a:pt x="0" y="483264"/>
                  </a:ln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9"/>
            <p:cNvSpPr txBox="1"/>
            <p:nvPr/>
          </p:nvSpPr>
          <p:spPr>
            <a:xfrm>
              <a:off x="0" y="-38100"/>
              <a:ext cx="18378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29"/>
          <p:cNvSpPr txBox="1"/>
          <p:nvPr/>
        </p:nvSpPr>
        <p:spPr>
          <a:xfrm>
            <a:off x="1723428" y="3564145"/>
            <a:ext cx="409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8F1E7"/>
                </a:solidFill>
                <a:latin typeface="Lato"/>
                <a:ea typeface="Lato"/>
                <a:cs typeface="Lato"/>
                <a:sym typeface="Lato"/>
              </a:rPr>
              <a:t>Education</a:t>
            </a:r>
            <a:endParaRPr sz="900"/>
          </a:p>
        </p:txBody>
      </p:sp>
      <p:sp>
        <p:nvSpPr>
          <p:cNvPr id="282" name="Google Shape;282;p29"/>
          <p:cNvSpPr txBox="1"/>
          <p:nvPr/>
        </p:nvSpPr>
        <p:spPr>
          <a:xfrm>
            <a:off x="1641705" y="4542436"/>
            <a:ext cx="425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1443933" y="4245373"/>
            <a:ext cx="4650600" cy="9738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1723428" y="4452235"/>
            <a:ext cx="3892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9F5"/>
                </a:solidFill>
                <a:latin typeface="Lato"/>
                <a:ea typeface="Lato"/>
                <a:cs typeface="Lato"/>
                <a:sym typeface="Lato"/>
              </a:rPr>
              <a:t>TEAM MEMBERS RESPONSIBLE FOR THIS RESEARCH...</a:t>
            </a:r>
            <a:endParaRPr sz="900"/>
          </a:p>
        </p:txBody>
      </p:sp>
      <p:grpSp>
        <p:nvGrpSpPr>
          <p:cNvPr id="285" name="Google Shape;285;p29"/>
          <p:cNvGrpSpPr/>
          <p:nvPr/>
        </p:nvGrpSpPr>
        <p:grpSpPr>
          <a:xfrm>
            <a:off x="1443933" y="5298540"/>
            <a:ext cx="3793941" cy="1213404"/>
            <a:chOff x="0" y="-57150"/>
            <a:chExt cx="7589400" cy="2426808"/>
          </a:xfrm>
        </p:grpSpPr>
        <p:sp>
          <p:nvSpPr>
            <p:cNvPr id="286" name="Google Shape;286;p29"/>
            <p:cNvSpPr txBox="1"/>
            <p:nvPr/>
          </p:nvSpPr>
          <p:spPr>
            <a:xfrm>
              <a:off x="0" y="-57150"/>
              <a:ext cx="7245600" cy="9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C8102E"/>
                  </a:solidFill>
                  <a:latin typeface="Lato"/>
                  <a:ea typeface="Lato"/>
                  <a:cs typeface="Lato"/>
                  <a:sym typeface="Lato"/>
                </a:rPr>
                <a:t>ZEBULON MILETSKY, </a:t>
              </a:r>
              <a:endParaRPr sz="900"/>
            </a:p>
            <a:p>
              <a:pPr indent="0" lvl="0" marL="0" marR="0" rtl="0" algn="l">
                <a:lnSpc>
                  <a:spcPct val="14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C8102E"/>
                  </a:solidFill>
                  <a:latin typeface="Lato"/>
                  <a:ea typeface="Lato"/>
                  <a:cs typeface="Lato"/>
                  <a:sym typeface="Lato"/>
                </a:rPr>
                <a:t>STONY BROOK UNIVERSITY</a:t>
              </a:r>
              <a:endParaRPr sz="900"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0" y="1053560"/>
              <a:ext cx="898800" cy="42300"/>
            </a:xfrm>
            <a:prstGeom prst="rect">
              <a:avLst/>
            </a:prstGeom>
            <a:solidFill>
              <a:srgbClr val="A4804A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9"/>
            <p:cNvSpPr txBox="1"/>
            <p:nvPr/>
          </p:nvSpPr>
          <p:spPr>
            <a:xfrm>
              <a:off x="0" y="1215263"/>
              <a:ext cx="7589400" cy="9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C8102E"/>
                  </a:solidFill>
                  <a:latin typeface="Lato"/>
                  <a:ea typeface="Lato"/>
                  <a:cs typeface="Lato"/>
                  <a:sym typeface="Lato"/>
                </a:rPr>
                <a:t>DONNA BIVENS,</a:t>
              </a:r>
              <a:endParaRPr sz="900"/>
            </a:p>
            <a:p>
              <a:pPr indent="0" lvl="0" marL="0" marR="0" rtl="0" algn="l">
                <a:lnSpc>
                  <a:spcPct val="14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C8102E"/>
                  </a:solidFill>
                  <a:latin typeface="Lato"/>
                  <a:ea typeface="Lato"/>
                  <a:cs typeface="Lato"/>
                  <a:sym typeface="Lato"/>
                </a:rPr>
                <a:t>INDEPENDENT CONSULTANT</a:t>
              </a:r>
              <a:endParaRPr sz="900"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0" y="2327358"/>
              <a:ext cx="898800" cy="42300"/>
            </a:xfrm>
            <a:prstGeom prst="rect">
              <a:avLst/>
            </a:prstGeom>
            <a:solidFill>
              <a:srgbClr val="A4804A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29"/>
          <p:cNvSpPr txBox="1"/>
          <p:nvPr/>
        </p:nvSpPr>
        <p:spPr>
          <a:xfrm>
            <a:off x="7093133" y="1261533"/>
            <a:ext cx="4410000" cy="5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Impact of 1965 adoption of Racial Imbalance Act and City’s refusal to implement the Act</a:t>
            </a:r>
            <a:endParaRPr sz="9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Racist responses to Morgan v. Hennigan (1974) by public officials</a:t>
            </a:r>
            <a:endParaRPr sz="9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Documentation of City failure or policies to: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Address effects and harms of anti-busing opposition, 1974-1983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Enact policies to prevent resegregation of public schools, 1983-1992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Disadvantaging Black teachers and administrators for promotion or discipline</a:t>
            </a:r>
            <a:endParaRPr sz="9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Racially discriminatory disciplinary practices</a:t>
            </a:r>
            <a:endParaRPr sz="9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Discrimination in operation of exam schools</a:t>
            </a:r>
            <a:endParaRPr sz="9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Measuring racially differential outcomes</a:t>
            </a:r>
            <a:endParaRPr sz="900"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0"/>
          <p:cNvGrpSpPr/>
          <p:nvPr/>
        </p:nvGrpSpPr>
        <p:grpSpPr>
          <a:xfrm rot="10800000">
            <a:off x="552424" y="883856"/>
            <a:ext cx="467756" cy="5416550"/>
            <a:chOff x="-109566" y="1"/>
            <a:chExt cx="935700" cy="10833100"/>
          </a:xfrm>
        </p:grpSpPr>
        <p:sp>
          <p:nvSpPr>
            <p:cNvPr id="296" name="Google Shape;296;p30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0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98" name="Google Shape;298;p30"/>
          <p:cNvSpPr/>
          <p:nvPr/>
        </p:nvSpPr>
        <p:spPr>
          <a:xfrm>
            <a:off x="1443933" y="-32470"/>
            <a:ext cx="4459451" cy="3256377"/>
          </a:xfrm>
          <a:custGeom>
            <a:rect b="b" l="l" r="r" t="t"/>
            <a:pathLst>
              <a:path extrusionOk="0" h="4878467" w="6680826">
                <a:moveTo>
                  <a:pt x="0" y="0"/>
                </a:moveTo>
                <a:lnTo>
                  <a:pt x="6680826" y="0"/>
                </a:lnTo>
                <a:lnTo>
                  <a:pt x="6680826" y="4878466"/>
                </a:lnTo>
                <a:lnTo>
                  <a:pt x="0" y="4878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469" r="-5469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5374175" y="1126877"/>
            <a:ext cx="1045200" cy="3033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1641705" y="4790318"/>
            <a:ext cx="425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6708223" y="628650"/>
            <a:ext cx="441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EMPLOYMENT DISCRIMINATION </a:t>
            </a:r>
            <a:endParaRPr sz="900"/>
          </a:p>
        </p:txBody>
      </p:sp>
      <p:sp>
        <p:nvSpPr>
          <p:cNvPr id="302" name="Google Shape;302;p30"/>
          <p:cNvSpPr txBox="1"/>
          <p:nvPr/>
        </p:nvSpPr>
        <p:spPr>
          <a:xfrm>
            <a:off x="6708223" y="1082427"/>
            <a:ext cx="4794900" cy="60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Racially exclusionary hiring, 1940-1970</a:t>
            </a:r>
            <a:endParaRPr sz="900"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Legal and other challenges: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Discriminatory practices leading to Castro v. Beecher, 1971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Police entrance exams challenged as not job-related 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City’s role in failing to implement consent decree 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Assaults on Black officers by white colleagues – e.g., Cox case; City fails to protect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Discrimination at the Academy; threatened boycott of graduation, 1979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Discriminatory Effects of Proposition 2 ½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Discriminatory Use of Hair Test for Drugs, Jones v. City of Boston, 2014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Discriminatory Promotion exam for lieutenants; Smith v. City of Boston, 2015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Discriminatory Assignment and disciplinary practices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Discriminatory Exam for Promotion to Sergeant, Lopez v. Lawrence</a:t>
            </a:r>
            <a:endParaRPr sz="900"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Lost Ground with release from Consent Decree under Deleo v. City of Boston, 2004</a:t>
            </a:r>
            <a:endParaRPr sz="900"/>
          </a:p>
        </p:txBody>
      </p:sp>
      <p:grpSp>
        <p:nvGrpSpPr>
          <p:cNvPr id="303" name="Google Shape;303;p30"/>
          <p:cNvGrpSpPr/>
          <p:nvPr/>
        </p:nvGrpSpPr>
        <p:grpSpPr>
          <a:xfrm>
            <a:off x="1443933" y="3244423"/>
            <a:ext cx="4453059" cy="2995618"/>
            <a:chOff x="0" y="-192881"/>
            <a:chExt cx="8907900" cy="5991236"/>
          </a:xfrm>
        </p:grpSpPr>
        <p:grpSp>
          <p:nvGrpSpPr>
            <p:cNvPr id="304" name="Google Shape;304;p30"/>
            <p:cNvGrpSpPr/>
            <p:nvPr/>
          </p:nvGrpSpPr>
          <p:grpSpPr>
            <a:xfrm>
              <a:off x="0" y="-192881"/>
              <a:ext cx="8907767" cy="3789281"/>
              <a:chOff x="0" y="-38100"/>
              <a:chExt cx="1759559" cy="748500"/>
            </a:xfrm>
          </p:grpSpPr>
          <p:sp>
            <p:nvSpPr>
              <p:cNvPr id="305" name="Google Shape;305;p30"/>
              <p:cNvSpPr/>
              <p:nvPr/>
            </p:nvSpPr>
            <p:spPr>
              <a:xfrm>
                <a:off x="0" y="0"/>
                <a:ext cx="1759559" cy="710313"/>
              </a:xfrm>
              <a:custGeom>
                <a:rect b="b" l="l" r="r" t="t"/>
                <a:pathLst>
                  <a:path extrusionOk="0" h="710313" w="1759559">
                    <a:moveTo>
                      <a:pt x="0" y="0"/>
                    </a:moveTo>
                    <a:lnTo>
                      <a:pt x="1759559" y="0"/>
                    </a:lnTo>
                    <a:lnTo>
                      <a:pt x="1759559" y="710313"/>
                    </a:lnTo>
                    <a:lnTo>
                      <a:pt x="0" y="710313"/>
                    </a:lnTo>
                    <a:close/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anchorCtr="0" anchor="t" bIns="30450" lIns="60950" spcFirstLastPara="1" rIns="60950" wrap="square" tIns="30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30"/>
              <p:cNvSpPr txBox="1"/>
              <p:nvPr/>
            </p:nvSpPr>
            <p:spPr>
              <a:xfrm>
                <a:off x="0" y="-38100"/>
                <a:ext cx="1759500" cy="74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7" name="Google Shape;307;p30"/>
            <p:cNvSpPr/>
            <p:nvPr/>
          </p:nvSpPr>
          <p:spPr>
            <a:xfrm>
              <a:off x="0" y="2996109"/>
              <a:ext cx="8907900" cy="18321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0" y="5756055"/>
              <a:ext cx="860400" cy="42300"/>
            </a:xfrm>
            <a:prstGeom prst="rect">
              <a:avLst/>
            </a:prstGeom>
            <a:solidFill>
              <a:srgbClr val="A4804A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30"/>
          <p:cNvSpPr txBox="1"/>
          <p:nvPr/>
        </p:nvSpPr>
        <p:spPr>
          <a:xfrm>
            <a:off x="1723428" y="3683809"/>
            <a:ext cx="40917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8F1E7"/>
                </a:solidFill>
                <a:latin typeface="Lato"/>
                <a:ea typeface="Lato"/>
                <a:cs typeface="Lato"/>
                <a:sym typeface="Lato"/>
              </a:rPr>
              <a:t>Boston Police Department </a:t>
            </a:r>
            <a:endParaRPr sz="900"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31"/>
          <p:cNvGrpSpPr/>
          <p:nvPr/>
        </p:nvGrpSpPr>
        <p:grpSpPr>
          <a:xfrm rot="10800000">
            <a:off x="552424" y="883856"/>
            <a:ext cx="467756" cy="5416550"/>
            <a:chOff x="-109566" y="1"/>
            <a:chExt cx="935700" cy="10833100"/>
          </a:xfrm>
        </p:grpSpPr>
        <p:sp>
          <p:nvSpPr>
            <p:cNvPr id="315" name="Google Shape;315;p31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1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17" name="Google Shape;317;p31"/>
          <p:cNvSpPr/>
          <p:nvPr/>
        </p:nvSpPr>
        <p:spPr>
          <a:xfrm>
            <a:off x="1443933" y="-95970"/>
            <a:ext cx="4657521" cy="3401010"/>
          </a:xfrm>
          <a:custGeom>
            <a:rect b="b" l="l" r="r" t="t"/>
            <a:pathLst>
              <a:path extrusionOk="0" h="5095146" w="6977559">
                <a:moveTo>
                  <a:pt x="0" y="0"/>
                </a:moveTo>
                <a:lnTo>
                  <a:pt x="6977559" y="0"/>
                </a:lnTo>
                <a:lnTo>
                  <a:pt x="6977559" y="5095146"/>
                </a:lnTo>
                <a:lnTo>
                  <a:pt x="0" y="50951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979" r="-3979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5571948" y="1232954"/>
            <a:ext cx="1045200" cy="3033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31"/>
          <p:cNvGrpSpPr/>
          <p:nvPr/>
        </p:nvGrpSpPr>
        <p:grpSpPr>
          <a:xfrm>
            <a:off x="1443933" y="3332557"/>
            <a:ext cx="4650737" cy="1894678"/>
            <a:chOff x="0" y="-38100"/>
            <a:chExt cx="1837800" cy="748500"/>
          </a:xfrm>
        </p:grpSpPr>
        <p:sp>
          <p:nvSpPr>
            <p:cNvPr id="320" name="Google Shape;320;p31"/>
            <p:cNvSpPr/>
            <p:nvPr/>
          </p:nvSpPr>
          <p:spPr>
            <a:xfrm>
              <a:off x="0" y="0"/>
              <a:ext cx="1837711" cy="710313"/>
            </a:xfrm>
            <a:custGeom>
              <a:rect b="b" l="l" r="r" t="t"/>
              <a:pathLst>
                <a:path extrusionOk="0" h="710313" w="1837711">
                  <a:moveTo>
                    <a:pt x="0" y="0"/>
                  </a:moveTo>
                  <a:lnTo>
                    <a:pt x="1837711" y="0"/>
                  </a:lnTo>
                  <a:lnTo>
                    <a:pt x="1837711" y="710313"/>
                  </a:lnTo>
                  <a:lnTo>
                    <a:pt x="0" y="710313"/>
                  </a:ln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1"/>
            <p:cNvSpPr txBox="1"/>
            <p:nvPr/>
          </p:nvSpPr>
          <p:spPr>
            <a:xfrm>
              <a:off x="0" y="-38100"/>
              <a:ext cx="1837800" cy="7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31"/>
          <p:cNvSpPr txBox="1"/>
          <p:nvPr/>
        </p:nvSpPr>
        <p:spPr>
          <a:xfrm>
            <a:off x="1641705" y="4790318"/>
            <a:ext cx="425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1"/>
          <p:cNvSpPr txBox="1"/>
          <p:nvPr/>
        </p:nvSpPr>
        <p:spPr>
          <a:xfrm>
            <a:off x="1723428" y="3683809"/>
            <a:ext cx="40917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8F1E7"/>
                </a:solidFill>
                <a:latin typeface="Lato"/>
                <a:ea typeface="Lato"/>
                <a:cs typeface="Lato"/>
                <a:sym typeface="Lato"/>
              </a:rPr>
              <a:t>Boston Fire Department </a:t>
            </a:r>
            <a:endParaRPr sz="900"/>
          </a:p>
        </p:txBody>
      </p:sp>
      <p:sp>
        <p:nvSpPr>
          <p:cNvPr id="324" name="Google Shape;324;p31"/>
          <p:cNvSpPr txBox="1"/>
          <p:nvPr/>
        </p:nvSpPr>
        <p:spPr>
          <a:xfrm>
            <a:off x="6977901" y="628650"/>
            <a:ext cx="441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EMPLOYMENT DISCRIMINATION </a:t>
            </a:r>
            <a:endParaRPr sz="900"/>
          </a:p>
        </p:txBody>
      </p:sp>
      <p:sp>
        <p:nvSpPr>
          <p:cNvPr id="325" name="Google Shape;325;p31"/>
          <p:cNvSpPr txBox="1"/>
          <p:nvPr/>
        </p:nvSpPr>
        <p:spPr>
          <a:xfrm>
            <a:off x="6977901" y="1194854"/>
            <a:ext cx="4525500" cy="52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Racially exclusionary hiring, 1940-1970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Discrimination in BFD as addressed in NAACP v. Beecher, 1972, and rejection of racially discriminatory entry exams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Entry-level employment in BFD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City’s role in failing fully to implement Beecher consent decree</a:t>
            </a:r>
            <a:endParaRPr sz="900"/>
          </a:p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Racially discriminatory effects of Proposition 2 ½ on BFD hiring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 the job harassment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Disparate assignments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Discriminatory promotion practices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Discriminatory disciplinary practice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Consent decree vacated, Quinn v. Boston, 2003</a:t>
            </a:r>
            <a:endParaRPr sz="900"/>
          </a:p>
        </p:txBody>
      </p:sp>
      <p:sp>
        <p:nvSpPr>
          <p:cNvPr id="326" name="Google Shape;326;p31"/>
          <p:cNvSpPr/>
          <p:nvPr/>
        </p:nvSpPr>
        <p:spPr>
          <a:xfrm>
            <a:off x="1443933" y="4927055"/>
            <a:ext cx="4650600" cy="9159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1"/>
          <p:cNvSpPr/>
          <p:nvPr/>
        </p:nvSpPr>
        <p:spPr>
          <a:xfrm>
            <a:off x="1443933" y="6307027"/>
            <a:ext cx="449400" cy="21300"/>
          </a:xfrm>
          <a:prstGeom prst="rect">
            <a:avLst/>
          </a:prstGeom>
          <a:solidFill>
            <a:srgbClr val="A4804A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2"/>
          <p:cNvGrpSpPr/>
          <p:nvPr/>
        </p:nvGrpSpPr>
        <p:grpSpPr>
          <a:xfrm rot="10800000">
            <a:off x="552424" y="883856"/>
            <a:ext cx="467756" cy="5416550"/>
            <a:chOff x="-109566" y="1"/>
            <a:chExt cx="935700" cy="10833100"/>
          </a:xfrm>
        </p:grpSpPr>
        <p:sp>
          <p:nvSpPr>
            <p:cNvPr id="333" name="Google Shape;333;p32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2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35" name="Google Shape;335;p32"/>
          <p:cNvGrpSpPr/>
          <p:nvPr/>
        </p:nvGrpSpPr>
        <p:grpSpPr>
          <a:xfrm>
            <a:off x="1443933" y="3387109"/>
            <a:ext cx="4020617" cy="2351831"/>
            <a:chOff x="0" y="-38100"/>
            <a:chExt cx="1588800" cy="929100"/>
          </a:xfrm>
        </p:grpSpPr>
        <p:sp>
          <p:nvSpPr>
            <p:cNvPr id="336" name="Google Shape;336;p32"/>
            <p:cNvSpPr/>
            <p:nvPr/>
          </p:nvSpPr>
          <p:spPr>
            <a:xfrm>
              <a:off x="0" y="0"/>
              <a:ext cx="1588775" cy="890970"/>
            </a:xfrm>
            <a:custGeom>
              <a:rect b="b" l="l" r="r" t="t"/>
              <a:pathLst>
                <a:path extrusionOk="0" h="890970" w="1588775">
                  <a:moveTo>
                    <a:pt x="0" y="0"/>
                  </a:moveTo>
                  <a:lnTo>
                    <a:pt x="1588775" y="0"/>
                  </a:lnTo>
                  <a:lnTo>
                    <a:pt x="1588775" y="890970"/>
                  </a:lnTo>
                  <a:lnTo>
                    <a:pt x="0" y="890970"/>
                  </a:ln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2"/>
            <p:cNvSpPr txBox="1"/>
            <p:nvPr/>
          </p:nvSpPr>
          <p:spPr>
            <a:xfrm>
              <a:off x="0" y="-38100"/>
              <a:ext cx="1588800" cy="9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32"/>
          <p:cNvSpPr/>
          <p:nvPr/>
        </p:nvSpPr>
        <p:spPr>
          <a:xfrm>
            <a:off x="1443933" y="0"/>
            <a:ext cx="4026614" cy="3359308"/>
          </a:xfrm>
          <a:custGeom>
            <a:rect b="b" l="l" r="r" t="t"/>
            <a:pathLst>
              <a:path extrusionOk="0" h="5032671" w="6032381">
                <a:moveTo>
                  <a:pt x="0" y="0"/>
                </a:moveTo>
                <a:lnTo>
                  <a:pt x="6032382" y="0"/>
                </a:lnTo>
                <a:lnTo>
                  <a:pt x="6032382" y="5032671"/>
                </a:lnTo>
                <a:lnTo>
                  <a:pt x="0" y="5032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1009" l="-29618" r="-33049" t="-6038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4761058" y="1398206"/>
            <a:ext cx="1045200" cy="3033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2"/>
          <p:cNvSpPr txBox="1"/>
          <p:nvPr/>
        </p:nvSpPr>
        <p:spPr>
          <a:xfrm>
            <a:off x="1723428" y="3702690"/>
            <a:ext cx="37410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8F1E7"/>
                </a:solidFill>
                <a:latin typeface="Lato"/>
                <a:ea typeface="Lato"/>
                <a:cs typeface="Lato"/>
                <a:sym typeface="Lato"/>
              </a:rPr>
              <a:t>Housing and Urban Renewal</a:t>
            </a:r>
            <a:endParaRPr sz="900"/>
          </a:p>
        </p:txBody>
      </p:sp>
      <p:sp>
        <p:nvSpPr>
          <p:cNvPr id="341" name="Google Shape;341;p32"/>
          <p:cNvSpPr txBox="1"/>
          <p:nvPr/>
        </p:nvSpPr>
        <p:spPr>
          <a:xfrm>
            <a:off x="6103360" y="545723"/>
            <a:ext cx="441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HOUSING DISCRIMINATION </a:t>
            </a:r>
            <a:endParaRPr sz="900"/>
          </a:p>
        </p:txBody>
      </p:sp>
      <p:sp>
        <p:nvSpPr>
          <p:cNvPr id="342" name="Google Shape;342;p32"/>
          <p:cNvSpPr txBox="1"/>
          <p:nvPr/>
        </p:nvSpPr>
        <p:spPr>
          <a:xfrm>
            <a:off x="6103360" y="1353756"/>
            <a:ext cx="5550000" cy="5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Exclusion of Black families from housing in South Boston, Charlestown, and East Boston</a:t>
            </a:r>
            <a:endParaRPr sz="900"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Concentration of Black families in Columbia Point, a formerly integrated housing project</a:t>
            </a:r>
            <a:endParaRPr sz="900"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Voucher system administered in racially discriminatory manner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Concentrating Section 8 voucher holders in Roxbury, Dorchester and Mattapan</a:t>
            </a:r>
            <a:endParaRPr sz="900"/>
          </a:p>
          <a:p>
            <a:pPr indent="-146050" lvl="1" marL="292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Discriminating against families with children</a:t>
            </a:r>
            <a:endParaRPr sz="900"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NAACP v. HUD, 1978, challenges HUD and BHA practices; Ct. finds violations of Fair Housing Act, including racially discriminatory disbursement of federal housing funds</a:t>
            </a:r>
            <a:endParaRPr sz="900"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Found BHA policy to maintain racial discrimination in housing assignment</a:t>
            </a:r>
            <a:endParaRPr sz="900"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1989 decree in NAACP v. Kemp – fair housing funding, monitoring and reporting</a:t>
            </a:r>
            <a:endParaRPr sz="900"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Discrimination in Mortgage Lending, 2015 data, and in Rental Market</a:t>
            </a:r>
            <a:endParaRPr sz="900"/>
          </a:p>
        </p:txBody>
      </p:sp>
      <p:sp>
        <p:nvSpPr>
          <p:cNvPr id="343" name="Google Shape;343;p32"/>
          <p:cNvSpPr txBox="1"/>
          <p:nvPr/>
        </p:nvSpPr>
        <p:spPr>
          <a:xfrm>
            <a:off x="6103360" y="1004295"/>
            <a:ext cx="4749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PUBLIC HOUSING/BOSTON HOUSING AUTHORITY</a:t>
            </a:r>
            <a:endParaRPr sz="900"/>
          </a:p>
        </p:txBody>
      </p:sp>
      <p:sp>
        <p:nvSpPr>
          <p:cNvPr id="344" name="Google Shape;344;p32"/>
          <p:cNvSpPr/>
          <p:nvPr/>
        </p:nvSpPr>
        <p:spPr>
          <a:xfrm>
            <a:off x="1443933" y="6300406"/>
            <a:ext cx="449400" cy="21300"/>
          </a:xfrm>
          <a:prstGeom prst="rect">
            <a:avLst/>
          </a:prstGeom>
          <a:solidFill>
            <a:srgbClr val="A4804A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3"/>
          <p:cNvGrpSpPr/>
          <p:nvPr/>
        </p:nvGrpSpPr>
        <p:grpSpPr>
          <a:xfrm rot="10800000">
            <a:off x="552424" y="883856"/>
            <a:ext cx="467756" cy="5416550"/>
            <a:chOff x="-109566" y="1"/>
            <a:chExt cx="935700" cy="10833100"/>
          </a:xfrm>
        </p:grpSpPr>
        <p:sp>
          <p:nvSpPr>
            <p:cNvPr id="350" name="Google Shape;350;p33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3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52" name="Google Shape;352;p33"/>
          <p:cNvGrpSpPr/>
          <p:nvPr/>
        </p:nvGrpSpPr>
        <p:grpSpPr>
          <a:xfrm>
            <a:off x="1443933" y="3387109"/>
            <a:ext cx="4020617" cy="2382206"/>
            <a:chOff x="0" y="-38100"/>
            <a:chExt cx="1588800" cy="941100"/>
          </a:xfrm>
        </p:grpSpPr>
        <p:sp>
          <p:nvSpPr>
            <p:cNvPr id="353" name="Google Shape;353;p33"/>
            <p:cNvSpPr/>
            <p:nvPr/>
          </p:nvSpPr>
          <p:spPr>
            <a:xfrm>
              <a:off x="0" y="0"/>
              <a:ext cx="1588775" cy="902964"/>
            </a:xfrm>
            <a:custGeom>
              <a:rect b="b" l="l" r="r" t="t"/>
              <a:pathLst>
                <a:path extrusionOk="0" h="902964" w="1588775">
                  <a:moveTo>
                    <a:pt x="0" y="0"/>
                  </a:moveTo>
                  <a:lnTo>
                    <a:pt x="1588775" y="0"/>
                  </a:lnTo>
                  <a:lnTo>
                    <a:pt x="1588775" y="902964"/>
                  </a:lnTo>
                  <a:lnTo>
                    <a:pt x="0" y="902964"/>
                  </a:ln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3"/>
            <p:cNvSpPr txBox="1"/>
            <p:nvPr/>
          </p:nvSpPr>
          <p:spPr>
            <a:xfrm>
              <a:off x="0" y="-38100"/>
              <a:ext cx="1588800" cy="94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33"/>
          <p:cNvSpPr/>
          <p:nvPr/>
        </p:nvSpPr>
        <p:spPr>
          <a:xfrm>
            <a:off x="1443933" y="0"/>
            <a:ext cx="4026614" cy="3359308"/>
          </a:xfrm>
          <a:custGeom>
            <a:rect b="b" l="l" r="r" t="t"/>
            <a:pathLst>
              <a:path extrusionOk="0" h="5032671" w="6032381">
                <a:moveTo>
                  <a:pt x="0" y="0"/>
                </a:moveTo>
                <a:lnTo>
                  <a:pt x="6032382" y="0"/>
                </a:lnTo>
                <a:lnTo>
                  <a:pt x="6032382" y="5032671"/>
                </a:lnTo>
                <a:lnTo>
                  <a:pt x="0" y="5032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1009" l="-29618" r="-33049" t="-6038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3"/>
          <p:cNvSpPr/>
          <p:nvPr/>
        </p:nvSpPr>
        <p:spPr>
          <a:xfrm>
            <a:off x="4889276" y="1471501"/>
            <a:ext cx="1045200" cy="3033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3"/>
          <p:cNvSpPr txBox="1"/>
          <p:nvPr/>
        </p:nvSpPr>
        <p:spPr>
          <a:xfrm>
            <a:off x="1723428" y="3702690"/>
            <a:ext cx="34740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8F1E7"/>
                </a:solidFill>
                <a:latin typeface="Lato"/>
                <a:ea typeface="Lato"/>
                <a:cs typeface="Lato"/>
                <a:sym typeface="Lato"/>
              </a:rPr>
              <a:t>Housing and Urban Renewal</a:t>
            </a:r>
            <a:endParaRPr sz="900"/>
          </a:p>
        </p:txBody>
      </p:sp>
      <p:sp>
        <p:nvSpPr>
          <p:cNvPr id="358" name="Google Shape;358;p33"/>
          <p:cNvSpPr txBox="1"/>
          <p:nvPr/>
        </p:nvSpPr>
        <p:spPr>
          <a:xfrm>
            <a:off x="6291726" y="628650"/>
            <a:ext cx="441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URBAN RENEWAL</a:t>
            </a:r>
            <a:endParaRPr sz="900"/>
          </a:p>
        </p:txBody>
      </p:sp>
      <p:sp>
        <p:nvSpPr>
          <p:cNvPr id="359" name="Google Shape;359;p33"/>
          <p:cNvSpPr txBox="1"/>
          <p:nvPr/>
        </p:nvSpPr>
        <p:spPr>
          <a:xfrm>
            <a:off x="6291726" y="1427051"/>
            <a:ext cx="50799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Restrictive Covenants and Racialized Zoning Practices, 1940s-1950s</a:t>
            </a:r>
            <a:endParaRPr sz="9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Urban Renewal and Federal Housing Policies – 1950s</a:t>
            </a:r>
            <a:endParaRPr sz="9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Demolition: the “New York” streets, West End, Roxbury, Dorchester, Charlestown, East Boston</a:t>
            </a:r>
            <a:endParaRPr sz="9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Redlining, 1940s-1968 - FHA refusal to insure mortgages in predominantly Black neighborhoods</a:t>
            </a:r>
            <a:endParaRPr sz="9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Displacement of Black community in South End</a:t>
            </a:r>
            <a:endParaRPr sz="9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Boston Banks Urban Renewal Group (“BBURG”), redlining loans to racially reconfigure communities in Roxbury, Dorchester and Mattapan, 1963</a:t>
            </a:r>
            <a:endParaRPr sz="900"/>
          </a:p>
        </p:txBody>
      </p:sp>
      <p:sp>
        <p:nvSpPr>
          <p:cNvPr id="360" name="Google Shape;360;p33"/>
          <p:cNvSpPr txBox="1"/>
          <p:nvPr/>
        </p:nvSpPr>
        <p:spPr>
          <a:xfrm>
            <a:off x="6291726" y="1082405"/>
            <a:ext cx="4749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PRIVATE HOUSING MARKET/URBAN RENEWAL</a:t>
            </a:r>
            <a:endParaRPr sz="900"/>
          </a:p>
        </p:txBody>
      </p:sp>
      <p:grpSp>
        <p:nvGrpSpPr>
          <p:cNvPr id="361" name="Google Shape;361;p33"/>
          <p:cNvGrpSpPr/>
          <p:nvPr/>
        </p:nvGrpSpPr>
        <p:grpSpPr>
          <a:xfrm>
            <a:off x="5934330" y="5191247"/>
            <a:ext cx="5568955" cy="1109469"/>
            <a:chOff x="0" y="-57150"/>
            <a:chExt cx="2200646" cy="438300"/>
          </a:xfrm>
        </p:grpSpPr>
        <p:sp>
          <p:nvSpPr>
            <p:cNvPr id="362" name="Google Shape;362;p33"/>
            <p:cNvSpPr/>
            <p:nvPr/>
          </p:nvSpPr>
          <p:spPr>
            <a:xfrm>
              <a:off x="0" y="0"/>
              <a:ext cx="2200646" cy="381035"/>
            </a:xfrm>
            <a:custGeom>
              <a:rect b="b" l="l" r="r" t="t"/>
              <a:pathLst>
                <a:path extrusionOk="0" h="381035" w="2200646">
                  <a:moveTo>
                    <a:pt x="0" y="0"/>
                  </a:moveTo>
                  <a:lnTo>
                    <a:pt x="2200646" y="0"/>
                  </a:lnTo>
                  <a:lnTo>
                    <a:pt x="2200646" y="381035"/>
                  </a:lnTo>
                  <a:lnTo>
                    <a:pt x="0" y="3810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A4804A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3"/>
            <p:cNvSpPr txBox="1"/>
            <p:nvPr/>
          </p:nvSpPr>
          <p:spPr>
            <a:xfrm>
              <a:off x="0" y="-57150"/>
              <a:ext cx="2200500" cy="4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6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33"/>
          <p:cNvSpPr txBox="1"/>
          <p:nvPr/>
        </p:nvSpPr>
        <p:spPr>
          <a:xfrm>
            <a:off x="6066043" y="5440122"/>
            <a:ext cx="53055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RESULTS: </a:t>
            </a:r>
            <a:r>
              <a:rPr b="1"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&lt;90%</a:t>
            </a: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BLACK AND LATINO HOUSEHOLDS HOUSED IN </a:t>
            </a:r>
            <a:r>
              <a:rPr b="1"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LOWEST OPPORTUNITY NEIGHBORHOODS</a:t>
            </a: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IN BOSTON</a:t>
            </a:r>
            <a:endParaRPr sz="900"/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34"/>
          <p:cNvGrpSpPr/>
          <p:nvPr/>
        </p:nvGrpSpPr>
        <p:grpSpPr>
          <a:xfrm rot="10800000">
            <a:off x="552424" y="883856"/>
            <a:ext cx="467756" cy="5416550"/>
            <a:chOff x="-109566" y="1"/>
            <a:chExt cx="935700" cy="10833100"/>
          </a:xfrm>
        </p:grpSpPr>
        <p:sp>
          <p:nvSpPr>
            <p:cNvPr id="370" name="Google Shape;370;p34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4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72" name="Google Shape;372;p34"/>
          <p:cNvSpPr/>
          <p:nvPr/>
        </p:nvSpPr>
        <p:spPr>
          <a:xfrm>
            <a:off x="1448024" y="6458283"/>
            <a:ext cx="449400" cy="21300"/>
          </a:xfrm>
          <a:prstGeom prst="rect">
            <a:avLst/>
          </a:prstGeom>
          <a:solidFill>
            <a:srgbClr val="A4804A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34"/>
          <p:cNvGrpSpPr/>
          <p:nvPr/>
        </p:nvGrpSpPr>
        <p:grpSpPr>
          <a:xfrm>
            <a:off x="1443933" y="3332557"/>
            <a:ext cx="4902784" cy="2660903"/>
            <a:chOff x="0" y="-38100"/>
            <a:chExt cx="1937400" cy="1051200"/>
          </a:xfrm>
        </p:grpSpPr>
        <p:sp>
          <p:nvSpPr>
            <p:cNvPr id="374" name="Google Shape;374;p34"/>
            <p:cNvSpPr/>
            <p:nvPr/>
          </p:nvSpPr>
          <p:spPr>
            <a:xfrm>
              <a:off x="0" y="0"/>
              <a:ext cx="1937381" cy="1012979"/>
            </a:xfrm>
            <a:custGeom>
              <a:rect b="b" l="l" r="r" t="t"/>
              <a:pathLst>
                <a:path extrusionOk="0" h="1012979" w="1937381">
                  <a:moveTo>
                    <a:pt x="0" y="0"/>
                  </a:moveTo>
                  <a:lnTo>
                    <a:pt x="1937381" y="0"/>
                  </a:lnTo>
                  <a:lnTo>
                    <a:pt x="1937381" y="1012979"/>
                  </a:lnTo>
                  <a:lnTo>
                    <a:pt x="0" y="1012979"/>
                  </a:ln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4"/>
            <p:cNvSpPr txBox="1"/>
            <p:nvPr/>
          </p:nvSpPr>
          <p:spPr>
            <a:xfrm>
              <a:off x="0" y="-38100"/>
              <a:ext cx="1937400" cy="10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34"/>
          <p:cNvSpPr txBox="1"/>
          <p:nvPr/>
        </p:nvSpPr>
        <p:spPr>
          <a:xfrm>
            <a:off x="1709921" y="3627841"/>
            <a:ext cx="44340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Criminal Justice and Police Practices</a:t>
            </a:r>
            <a:endParaRPr sz="900"/>
          </a:p>
        </p:txBody>
      </p:sp>
      <p:sp>
        <p:nvSpPr>
          <p:cNvPr id="377" name="Google Shape;377;p34"/>
          <p:cNvSpPr/>
          <p:nvPr/>
        </p:nvSpPr>
        <p:spPr>
          <a:xfrm>
            <a:off x="1448024" y="-49287"/>
            <a:ext cx="4906028" cy="3342761"/>
          </a:xfrm>
          <a:custGeom>
            <a:rect b="b" l="l" r="r" t="t"/>
            <a:pathLst>
              <a:path extrusionOk="0" h="5007881" w="7349855">
                <a:moveTo>
                  <a:pt x="0" y="0"/>
                </a:moveTo>
                <a:lnTo>
                  <a:pt x="7349855" y="0"/>
                </a:lnTo>
                <a:lnTo>
                  <a:pt x="7349855" y="5007881"/>
                </a:lnTo>
                <a:lnTo>
                  <a:pt x="0" y="5007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1689" l="-8298" r="-4029" t="-11439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4"/>
          <p:cNvSpPr/>
          <p:nvPr/>
        </p:nvSpPr>
        <p:spPr>
          <a:xfrm>
            <a:off x="5596135" y="1569206"/>
            <a:ext cx="1045200" cy="3033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4"/>
          <p:cNvSpPr txBox="1"/>
          <p:nvPr/>
        </p:nvSpPr>
        <p:spPr>
          <a:xfrm>
            <a:off x="7021524" y="628650"/>
            <a:ext cx="441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DISPARITIES IN TREATMENT IN THE CRIMINAL JUSTICE SYSTEM</a:t>
            </a:r>
            <a:endParaRPr sz="900"/>
          </a:p>
        </p:txBody>
      </p:sp>
      <p:sp>
        <p:nvSpPr>
          <p:cNvPr id="380" name="Google Shape;380;p34"/>
          <p:cNvSpPr txBox="1"/>
          <p:nvPr/>
        </p:nvSpPr>
        <p:spPr>
          <a:xfrm>
            <a:off x="7021524" y="1531106"/>
            <a:ext cx="4674300" cy="54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Policing Agencies in Boston</a:t>
            </a:r>
            <a:endParaRPr sz="900"/>
          </a:p>
          <a:p>
            <a:pPr indent="-127000" lvl="1" marL="254000" marR="0" rtl="0" algn="l">
              <a:lnSpc>
                <a:spcPct val="1500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BPD, BHA Police; Boston Municipal Protective Services; Boston Park Rangers, Boston Public Health Commission Police</a:t>
            </a:r>
            <a:endParaRPr sz="900"/>
          </a:p>
          <a:p>
            <a:pPr indent="0" lvl="0" marL="0" marR="0" rtl="0" algn="l">
              <a:lnSpc>
                <a:spcPct val="1167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Over- and Under-Policing in Black Neighborhoods 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Oversurveillance in Black Neighborhoods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Discriminatory Search and Seizure Practices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Implementation of “Search on Sight” Policy, condemned in Commonwealth v. Phillips, 1992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Disparate traffic stops in Black neighborhoods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Failure to Prevent or Punish Police Misconduct and Brutality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Stuart Case, 1989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Levi Hart killing, 1980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St. Clair Commission Report, 1992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Failure to Train, Leading to Wrongful Convictions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Discriminatory School Discipline – “school to prison pipeline”</a:t>
            </a:r>
            <a:endParaRPr sz="900"/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5"/>
          <p:cNvGrpSpPr/>
          <p:nvPr/>
        </p:nvGrpSpPr>
        <p:grpSpPr>
          <a:xfrm rot="10800000">
            <a:off x="552424" y="883856"/>
            <a:ext cx="467756" cy="5416550"/>
            <a:chOff x="-109566" y="1"/>
            <a:chExt cx="935700" cy="10833100"/>
          </a:xfrm>
        </p:grpSpPr>
        <p:sp>
          <p:nvSpPr>
            <p:cNvPr id="386" name="Google Shape;386;p35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5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88" name="Google Shape;388;p35"/>
          <p:cNvSpPr/>
          <p:nvPr/>
        </p:nvSpPr>
        <p:spPr>
          <a:xfrm>
            <a:off x="1443933" y="-1328111"/>
            <a:ext cx="4657521" cy="4657521"/>
          </a:xfrm>
          <a:custGeom>
            <a:rect b="b" l="l" r="r" t="t"/>
            <a:pathLst>
              <a:path extrusionOk="0" h="6977559" w="6977559">
                <a:moveTo>
                  <a:pt x="0" y="0"/>
                </a:moveTo>
                <a:lnTo>
                  <a:pt x="6977559" y="0"/>
                </a:lnTo>
                <a:lnTo>
                  <a:pt x="6977559" y="6977559"/>
                </a:lnTo>
                <a:lnTo>
                  <a:pt x="0" y="6977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378" l="-1549" r="-50259" t="-519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5"/>
          <p:cNvSpPr/>
          <p:nvPr/>
        </p:nvSpPr>
        <p:spPr>
          <a:xfrm>
            <a:off x="5571948" y="1540388"/>
            <a:ext cx="1045200" cy="3033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5"/>
          <p:cNvSpPr txBox="1"/>
          <p:nvPr/>
        </p:nvSpPr>
        <p:spPr>
          <a:xfrm>
            <a:off x="7093133" y="628650"/>
            <a:ext cx="4410000" cy="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RACE-BASED INEQUALITIES IN HEALTH CARE</a:t>
            </a:r>
            <a:endParaRPr sz="900"/>
          </a:p>
        </p:txBody>
      </p:sp>
      <p:grpSp>
        <p:nvGrpSpPr>
          <p:cNvPr id="391" name="Google Shape;391;p35"/>
          <p:cNvGrpSpPr/>
          <p:nvPr/>
        </p:nvGrpSpPr>
        <p:grpSpPr>
          <a:xfrm>
            <a:off x="1443933" y="3364307"/>
            <a:ext cx="4650737" cy="1738398"/>
            <a:chOff x="0" y="-38100"/>
            <a:chExt cx="1837800" cy="686761"/>
          </a:xfrm>
        </p:grpSpPr>
        <p:sp>
          <p:nvSpPr>
            <p:cNvPr id="392" name="Google Shape;392;p35"/>
            <p:cNvSpPr/>
            <p:nvPr/>
          </p:nvSpPr>
          <p:spPr>
            <a:xfrm>
              <a:off x="0" y="0"/>
              <a:ext cx="1837711" cy="648661"/>
            </a:xfrm>
            <a:custGeom>
              <a:rect b="b" l="l" r="r" t="t"/>
              <a:pathLst>
                <a:path extrusionOk="0" h="648661" w="1837711">
                  <a:moveTo>
                    <a:pt x="0" y="0"/>
                  </a:moveTo>
                  <a:lnTo>
                    <a:pt x="1837711" y="0"/>
                  </a:lnTo>
                  <a:lnTo>
                    <a:pt x="1837711" y="648661"/>
                  </a:lnTo>
                  <a:lnTo>
                    <a:pt x="0" y="648661"/>
                  </a:ln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5"/>
            <p:cNvSpPr txBox="1"/>
            <p:nvPr/>
          </p:nvSpPr>
          <p:spPr>
            <a:xfrm>
              <a:off x="0" y="-38100"/>
              <a:ext cx="1837800" cy="68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35"/>
          <p:cNvSpPr txBox="1"/>
          <p:nvPr/>
        </p:nvSpPr>
        <p:spPr>
          <a:xfrm>
            <a:off x="1723428" y="3640333"/>
            <a:ext cx="4091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8F1E7"/>
                </a:solidFill>
                <a:latin typeface="Lato"/>
                <a:ea typeface="Lato"/>
                <a:cs typeface="Lato"/>
                <a:sym typeface="Lato"/>
              </a:rPr>
              <a:t>Health Disparities </a:t>
            </a:r>
            <a:endParaRPr sz="900"/>
          </a:p>
        </p:txBody>
      </p:sp>
      <p:sp>
        <p:nvSpPr>
          <p:cNvPr id="395" name="Google Shape;395;p35"/>
          <p:cNvSpPr/>
          <p:nvPr/>
        </p:nvSpPr>
        <p:spPr>
          <a:xfrm>
            <a:off x="1443933" y="6289796"/>
            <a:ext cx="426000" cy="21300"/>
          </a:xfrm>
          <a:prstGeom prst="rect">
            <a:avLst/>
          </a:prstGeom>
          <a:solidFill>
            <a:srgbClr val="A4804A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5"/>
          <p:cNvSpPr txBox="1"/>
          <p:nvPr/>
        </p:nvSpPr>
        <p:spPr>
          <a:xfrm>
            <a:off x="7093133" y="1502288"/>
            <a:ext cx="4410000" cy="50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Framework: Social Determinants of Health</a:t>
            </a:r>
            <a:endParaRPr sz="900"/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Discrimination against Black providers by their peers, institutions, and patients</a:t>
            </a:r>
            <a:endParaRPr sz="900"/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Deleterious Effects on Health of Discriminatory Treatment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Residential Segregation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School Segregation, substandard education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Racialized Policing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Discriminatory Employment Practices and Poor Working Conditions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Health effects of exposure to violence, including gun violence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Exposure to Environmental Hazards</a:t>
            </a:r>
            <a:endParaRPr sz="900"/>
          </a:p>
          <a:p>
            <a:pPr indent="-184150" lvl="2" marL="5715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⚬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Inadequate services from Public Works</a:t>
            </a:r>
            <a:endParaRPr sz="900"/>
          </a:p>
          <a:p>
            <a:pPr indent="-184150" lvl="2" marL="5715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⚬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Poor air quality</a:t>
            </a:r>
            <a:endParaRPr sz="900"/>
          </a:p>
          <a:p>
            <a:pPr indent="0" lvl="0" marL="0" marR="0" rtl="0" algn="l">
              <a:lnSpc>
                <a:spcPct val="135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296875" y="1263475"/>
            <a:ext cx="11324100" cy="508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spcBef>
                <a:spcPts val="21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Call to Order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Opening remarks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Grantees projects update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Progress report for Researchers (Tufts and Northeastern)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Public Comments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Update for Next Meeting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Adjournment</a:t>
            </a:r>
            <a:endParaRPr sz="1900"/>
          </a:p>
          <a:p>
            <a:pPr indent="0" lvl="0" marL="457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296875" y="6457800"/>
            <a:ext cx="239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825" y="3750575"/>
            <a:ext cx="4762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36"/>
          <p:cNvGrpSpPr/>
          <p:nvPr/>
        </p:nvGrpSpPr>
        <p:grpSpPr>
          <a:xfrm rot="10800000">
            <a:off x="552424" y="883856"/>
            <a:ext cx="467756" cy="5416550"/>
            <a:chOff x="-109566" y="1"/>
            <a:chExt cx="935700" cy="10833100"/>
          </a:xfrm>
        </p:grpSpPr>
        <p:sp>
          <p:nvSpPr>
            <p:cNvPr id="402" name="Google Shape;402;p36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6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04" name="Google Shape;404;p36"/>
          <p:cNvGrpSpPr/>
          <p:nvPr/>
        </p:nvGrpSpPr>
        <p:grpSpPr>
          <a:xfrm>
            <a:off x="1443933" y="4177467"/>
            <a:ext cx="4650737" cy="2370056"/>
            <a:chOff x="0" y="-38100"/>
            <a:chExt cx="1837800" cy="936300"/>
          </a:xfrm>
        </p:grpSpPr>
        <p:sp>
          <p:nvSpPr>
            <p:cNvPr id="405" name="Google Shape;405;p36"/>
            <p:cNvSpPr/>
            <p:nvPr/>
          </p:nvSpPr>
          <p:spPr>
            <a:xfrm>
              <a:off x="0" y="0"/>
              <a:ext cx="1837711" cy="898117"/>
            </a:xfrm>
            <a:custGeom>
              <a:rect b="b" l="l" r="r" t="t"/>
              <a:pathLst>
                <a:path extrusionOk="0" h="898117" w="1837711">
                  <a:moveTo>
                    <a:pt x="0" y="0"/>
                  </a:moveTo>
                  <a:lnTo>
                    <a:pt x="1837711" y="0"/>
                  </a:lnTo>
                  <a:lnTo>
                    <a:pt x="1837711" y="898117"/>
                  </a:lnTo>
                  <a:lnTo>
                    <a:pt x="0" y="898117"/>
                  </a:lnTo>
                  <a:close/>
                </a:path>
              </a:pathLst>
            </a:cu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6"/>
            <p:cNvSpPr txBox="1"/>
            <p:nvPr/>
          </p:nvSpPr>
          <p:spPr>
            <a:xfrm>
              <a:off x="0" y="-38100"/>
              <a:ext cx="1837800" cy="9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7" name="Google Shape;407;p36"/>
          <p:cNvSpPr txBox="1"/>
          <p:nvPr/>
        </p:nvSpPr>
        <p:spPr>
          <a:xfrm>
            <a:off x="1641705" y="4790318"/>
            <a:ext cx="425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6"/>
          <p:cNvSpPr txBox="1"/>
          <p:nvPr/>
        </p:nvSpPr>
        <p:spPr>
          <a:xfrm>
            <a:off x="1723428" y="4475472"/>
            <a:ext cx="4091700" cy="18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8F1E7"/>
                </a:solidFill>
                <a:latin typeface="Lato"/>
                <a:ea typeface="Lato"/>
                <a:cs typeface="Lato"/>
                <a:sym typeface="Lato"/>
              </a:rPr>
              <a:t>Procurement Policies and Practices</a:t>
            </a:r>
            <a:endParaRPr sz="900"/>
          </a:p>
        </p:txBody>
      </p:sp>
      <p:sp>
        <p:nvSpPr>
          <p:cNvPr id="409" name="Google Shape;409;p36"/>
          <p:cNvSpPr/>
          <p:nvPr/>
        </p:nvSpPr>
        <p:spPr>
          <a:xfrm>
            <a:off x="1443933" y="-6350"/>
            <a:ext cx="4657521" cy="4167895"/>
          </a:xfrm>
          <a:custGeom>
            <a:rect b="b" l="l" r="r" t="t"/>
            <a:pathLst>
              <a:path extrusionOk="0" h="6244038" w="6977559">
                <a:moveTo>
                  <a:pt x="0" y="0"/>
                </a:moveTo>
                <a:lnTo>
                  <a:pt x="6977559" y="0"/>
                </a:lnTo>
                <a:lnTo>
                  <a:pt x="6977559" y="6244038"/>
                </a:lnTo>
                <a:lnTo>
                  <a:pt x="0" y="6244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539" r="-10208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6"/>
          <p:cNvSpPr/>
          <p:nvPr/>
        </p:nvSpPr>
        <p:spPr>
          <a:xfrm>
            <a:off x="5571948" y="1293431"/>
            <a:ext cx="1045200" cy="3033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6"/>
          <p:cNvSpPr txBox="1"/>
          <p:nvPr/>
        </p:nvSpPr>
        <p:spPr>
          <a:xfrm>
            <a:off x="6876501" y="628650"/>
            <a:ext cx="441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PROCUREMENT</a:t>
            </a:r>
            <a:endParaRPr sz="900"/>
          </a:p>
        </p:txBody>
      </p:sp>
      <p:sp>
        <p:nvSpPr>
          <p:cNvPr id="412" name="Google Shape;412;p36"/>
          <p:cNvSpPr txBox="1"/>
          <p:nvPr/>
        </p:nvSpPr>
        <p:spPr>
          <a:xfrm>
            <a:off x="6876501" y="1255331"/>
            <a:ext cx="4626900" cy="47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1978: Minority Business Enterprises Program established to address exclusion from contracting opportunities with 10% set-aside requirement</a:t>
            </a:r>
            <a:endParaRPr sz="900"/>
          </a:p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1987: 15% set-aside requirement; Women-owned businesses included with 5% requirement</a:t>
            </a:r>
            <a:endParaRPr sz="900"/>
          </a:p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2003: Targeted program ended in 2003 with shift to race-neutral Small and Local Business Enterprise (SLBE) program</a:t>
            </a:r>
            <a:endParaRPr sz="900"/>
          </a:p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Reduction in percentage of contracts awarded</a:t>
            </a:r>
            <a:endParaRPr sz="900"/>
          </a:p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2017: Ordinance on Equity in City Contracts adopted</a:t>
            </a:r>
            <a:endParaRPr sz="900"/>
          </a:p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2020 study: Continuing underutilization of MBEs</a:t>
            </a:r>
            <a:endParaRPr sz="900"/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– about 1.2% of $2.1B city contracts benefitted Black and Latinx-owned companies</a:t>
            </a:r>
            <a:endParaRPr sz="900"/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37"/>
          <p:cNvGrpSpPr/>
          <p:nvPr/>
        </p:nvGrpSpPr>
        <p:grpSpPr>
          <a:xfrm rot="10800000">
            <a:off x="552424" y="883856"/>
            <a:ext cx="467756" cy="5416550"/>
            <a:chOff x="-109566" y="1"/>
            <a:chExt cx="935700" cy="10833100"/>
          </a:xfrm>
        </p:grpSpPr>
        <p:sp>
          <p:nvSpPr>
            <p:cNvPr id="418" name="Google Shape;418;p37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7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20" name="Google Shape;420;p37"/>
          <p:cNvSpPr txBox="1"/>
          <p:nvPr/>
        </p:nvSpPr>
        <p:spPr>
          <a:xfrm>
            <a:off x="1641705" y="4790318"/>
            <a:ext cx="425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1" name="Google Shape;421;p37"/>
          <p:cNvGrpSpPr/>
          <p:nvPr/>
        </p:nvGrpSpPr>
        <p:grpSpPr>
          <a:xfrm>
            <a:off x="1443933" y="3824684"/>
            <a:ext cx="4371607" cy="2373047"/>
            <a:chOff x="0" y="-192881"/>
            <a:chExt cx="8744963" cy="4746094"/>
          </a:xfrm>
        </p:grpSpPr>
        <p:grpSp>
          <p:nvGrpSpPr>
            <p:cNvPr id="422" name="Google Shape;422;p37"/>
            <p:cNvGrpSpPr/>
            <p:nvPr/>
          </p:nvGrpSpPr>
          <p:grpSpPr>
            <a:xfrm>
              <a:off x="0" y="-192881"/>
              <a:ext cx="8744963" cy="4746094"/>
              <a:chOff x="0" y="-38100"/>
              <a:chExt cx="1727400" cy="937500"/>
            </a:xfrm>
          </p:grpSpPr>
          <p:sp>
            <p:nvSpPr>
              <p:cNvPr id="423" name="Google Shape;423;p37"/>
              <p:cNvSpPr/>
              <p:nvPr/>
            </p:nvSpPr>
            <p:spPr>
              <a:xfrm>
                <a:off x="0" y="0"/>
                <a:ext cx="1727265" cy="899348"/>
              </a:xfrm>
              <a:custGeom>
                <a:rect b="b" l="l" r="r" t="t"/>
                <a:pathLst>
                  <a:path extrusionOk="0" h="899348" w="1727265">
                    <a:moveTo>
                      <a:pt x="0" y="0"/>
                    </a:moveTo>
                    <a:lnTo>
                      <a:pt x="1727265" y="0"/>
                    </a:lnTo>
                    <a:lnTo>
                      <a:pt x="1727265" y="899348"/>
                    </a:lnTo>
                    <a:lnTo>
                      <a:pt x="0" y="899348"/>
                    </a:lnTo>
                    <a:close/>
                  </a:path>
                </a:pathLst>
              </a:custGeom>
              <a:solidFill>
                <a:srgbClr val="C8102E"/>
              </a:solidFill>
              <a:ln>
                <a:noFill/>
              </a:ln>
            </p:spPr>
            <p:txBody>
              <a:bodyPr anchorCtr="0" anchor="t" bIns="30450" lIns="60950" spcFirstLastPara="1" rIns="60950" wrap="square" tIns="304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7"/>
              <p:cNvSpPr txBox="1"/>
              <p:nvPr/>
            </p:nvSpPr>
            <p:spPr>
              <a:xfrm>
                <a:off x="0" y="-38100"/>
                <a:ext cx="1727400" cy="9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5" name="Google Shape;425;p37"/>
            <p:cNvSpPr txBox="1"/>
            <p:nvPr/>
          </p:nvSpPr>
          <p:spPr>
            <a:xfrm>
              <a:off x="559130" y="497191"/>
              <a:ext cx="81852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rgbClr val="F8F1E7"/>
                  </a:solidFill>
                  <a:latin typeface="Lato"/>
                  <a:ea typeface="Lato"/>
                  <a:cs typeface="Lato"/>
                  <a:sym typeface="Lato"/>
                </a:rPr>
                <a:t>The Harms</a:t>
              </a:r>
              <a:endParaRPr sz="900"/>
            </a:p>
          </p:txBody>
        </p:sp>
      </p:grpSp>
      <p:sp>
        <p:nvSpPr>
          <p:cNvPr id="426" name="Google Shape;426;p37"/>
          <p:cNvSpPr/>
          <p:nvPr/>
        </p:nvSpPr>
        <p:spPr>
          <a:xfrm>
            <a:off x="1443933" y="12700"/>
            <a:ext cx="4377606" cy="3781701"/>
          </a:xfrm>
          <a:custGeom>
            <a:rect b="b" l="l" r="r" t="t"/>
            <a:pathLst>
              <a:path extrusionOk="0" h="5665470" w="6558211">
                <a:moveTo>
                  <a:pt x="0" y="0"/>
                </a:moveTo>
                <a:lnTo>
                  <a:pt x="6558212" y="0"/>
                </a:lnTo>
                <a:lnTo>
                  <a:pt x="6558212" y="5665470"/>
                </a:lnTo>
                <a:lnTo>
                  <a:pt x="0" y="5665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179" l="-6279" r="-28129" t="-5299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7"/>
          <p:cNvSpPr/>
          <p:nvPr/>
        </p:nvSpPr>
        <p:spPr>
          <a:xfrm>
            <a:off x="5087511" y="1175956"/>
            <a:ext cx="1045200" cy="303300"/>
          </a:xfrm>
          <a:prstGeom prst="rect">
            <a:avLst/>
          </a:prstGeom>
          <a:solidFill>
            <a:srgbClr val="C8102E">
              <a:alpha val="8980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7"/>
          <p:cNvSpPr txBox="1"/>
          <p:nvPr/>
        </p:nvSpPr>
        <p:spPr>
          <a:xfrm>
            <a:off x="6496318" y="628650"/>
            <a:ext cx="4410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6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THE HARMS</a:t>
            </a:r>
            <a:endParaRPr sz="900"/>
          </a:p>
        </p:txBody>
      </p:sp>
      <p:sp>
        <p:nvSpPr>
          <p:cNvPr id="429" name="Google Shape;429;p37"/>
          <p:cNvSpPr txBox="1"/>
          <p:nvPr/>
        </p:nvSpPr>
        <p:spPr>
          <a:xfrm>
            <a:off x="6496318" y="1137856"/>
            <a:ext cx="5166000" cy="61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Housing Disparities and Residential Segregation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Inequities in Educational Opportunities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Ongoing segregation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Disparities in School performance and access to higher education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Exposure to criminal legal system 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Criminal Legal System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Over-criminalization and Over-Policing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Disproportionate Imprisonment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Impact on incarcerated persons and families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Economic Impacts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Wealth Inequality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Diminished Employment Opportunities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Long-term income disparities</a:t>
            </a:r>
            <a:endParaRPr sz="900"/>
          </a:p>
          <a:p>
            <a:pPr indent="0" lvl="0" marL="0" marR="0" rtl="0" algn="l">
              <a:lnSpc>
                <a:spcPct val="10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Health Inequities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Physical and mental disparities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Reduced life expectancy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Inadequate access to healthcare and health insurance</a:t>
            </a:r>
            <a:endParaRPr sz="900"/>
          </a:p>
          <a:p>
            <a:pPr indent="-146050" lvl="1" marL="292100" marR="0" rtl="0" algn="l">
              <a:lnSpc>
                <a:spcPct val="1500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Traumatic and Stress effects of systemic, repeated exclusion</a:t>
            </a:r>
            <a:endParaRPr sz="900"/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9F5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"/>
          <p:cNvSpPr/>
          <p:nvPr/>
        </p:nvSpPr>
        <p:spPr>
          <a:xfrm>
            <a:off x="-186381" y="-146959"/>
            <a:ext cx="6280800" cy="7233600"/>
          </a:xfrm>
          <a:prstGeom prst="rect">
            <a:avLst/>
          </a:prstGeom>
          <a:solidFill>
            <a:srgbClr val="A4804A">
              <a:alpha val="26670"/>
            </a:srgbClr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oogle Shape;435;p38"/>
          <p:cNvGrpSpPr/>
          <p:nvPr/>
        </p:nvGrpSpPr>
        <p:grpSpPr>
          <a:xfrm>
            <a:off x="11448550" y="685801"/>
            <a:ext cx="467756" cy="5416550"/>
            <a:chOff x="-109566" y="1"/>
            <a:chExt cx="935700" cy="10833100"/>
          </a:xfrm>
        </p:grpSpPr>
        <p:sp>
          <p:nvSpPr>
            <p:cNvPr id="436" name="Google Shape;436;p38"/>
            <p:cNvSpPr/>
            <p:nvPr/>
          </p:nvSpPr>
          <p:spPr>
            <a:xfrm rot="-5400000">
              <a:off x="-426929" y="9766601"/>
              <a:ext cx="2090700" cy="42300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txBody>
            <a:bodyPr anchorCtr="0" anchor="t" bIns="30450" lIns="60950" spcFirstLastPara="1" rIns="60950" wrap="square" tIns="30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8"/>
            <p:cNvSpPr txBox="1"/>
            <p:nvPr/>
          </p:nvSpPr>
          <p:spPr>
            <a:xfrm rot="5400000">
              <a:off x="-3371766" y="3262201"/>
              <a:ext cx="7460100" cy="9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A4804A"/>
                  </a:solidFill>
                  <a:latin typeface="Lato"/>
                  <a:ea typeface="Lato"/>
                  <a:cs typeface="Lato"/>
                  <a:sym typeface="Lato"/>
                </a:rPr>
                <a:t>NORTHEASTERN UNIVERSITY</a:t>
              </a:r>
              <a:endParaRPr sz="900"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A4804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438" name="Google Shape;438;p38"/>
          <p:cNvSpPr/>
          <p:nvPr/>
        </p:nvSpPr>
        <p:spPr>
          <a:xfrm flipH="1">
            <a:off x="669543" y="2937512"/>
            <a:ext cx="10735820" cy="2254523"/>
          </a:xfrm>
          <a:custGeom>
            <a:rect b="b" l="l" r="r" t="t"/>
            <a:pathLst>
              <a:path extrusionOk="0" h="3377562" w="16083626">
                <a:moveTo>
                  <a:pt x="16083626" y="0"/>
                </a:moveTo>
                <a:lnTo>
                  <a:pt x="0" y="0"/>
                </a:lnTo>
                <a:lnTo>
                  <a:pt x="0" y="3377562"/>
                </a:lnTo>
                <a:lnTo>
                  <a:pt x="16083626" y="3377562"/>
                </a:lnTo>
                <a:lnTo>
                  <a:pt x="160836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8"/>
          <p:cNvSpPr txBox="1"/>
          <p:nvPr/>
        </p:nvSpPr>
        <p:spPr>
          <a:xfrm>
            <a:off x="685628" y="674725"/>
            <a:ext cx="4820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C8102E"/>
                </a:solidFill>
                <a:latin typeface="Lato"/>
                <a:ea typeface="Lato"/>
                <a:cs typeface="Lato"/>
                <a:sym typeface="Lato"/>
              </a:rPr>
              <a:t>Project Timeline</a:t>
            </a:r>
            <a:endParaRPr sz="900"/>
          </a:p>
        </p:txBody>
      </p:sp>
      <p:grpSp>
        <p:nvGrpSpPr>
          <p:cNvPr id="440" name="Google Shape;440;p38"/>
          <p:cNvGrpSpPr/>
          <p:nvPr/>
        </p:nvGrpSpPr>
        <p:grpSpPr>
          <a:xfrm>
            <a:off x="7750170" y="5360670"/>
            <a:ext cx="3655369" cy="596676"/>
            <a:chOff x="0" y="-76200"/>
            <a:chExt cx="7312200" cy="1193352"/>
          </a:xfrm>
        </p:grpSpPr>
        <p:sp>
          <p:nvSpPr>
            <p:cNvPr id="441" name="Google Shape;441;p38"/>
            <p:cNvSpPr txBox="1"/>
            <p:nvPr/>
          </p:nvSpPr>
          <p:spPr>
            <a:xfrm>
              <a:off x="0" y="624552"/>
              <a:ext cx="3977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2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Final Report</a:t>
              </a:r>
              <a:endParaRPr sz="900"/>
            </a:p>
          </p:txBody>
        </p:sp>
        <p:sp>
          <p:nvSpPr>
            <p:cNvPr id="442" name="Google Shape;442;p38"/>
            <p:cNvSpPr txBox="1"/>
            <p:nvPr/>
          </p:nvSpPr>
          <p:spPr>
            <a:xfrm>
              <a:off x="0" y="-76200"/>
              <a:ext cx="7312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6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C8102E"/>
                  </a:solidFill>
                  <a:latin typeface="Lato"/>
                  <a:ea typeface="Lato"/>
                  <a:cs typeface="Lato"/>
                  <a:sym typeface="Lato"/>
                </a:rPr>
                <a:t>DECEMBER - JANUARY</a:t>
              </a:r>
              <a:endParaRPr sz="900"/>
            </a:p>
          </p:txBody>
        </p:sp>
      </p:grpSp>
      <p:grpSp>
        <p:nvGrpSpPr>
          <p:cNvPr id="443" name="Google Shape;443;p38"/>
          <p:cNvGrpSpPr/>
          <p:nvPr/>
        </p:nvGrpSpPr>
        <p:grpSpPr>
          <a:xfrm>
            <a:off x="6380667" y="2044441"/>
            <a:ext cx="4306389" cy="632950"/>
            <a:chOff x="0" y="-76200"/>
            <a:chExt cx="8614500" cy="1265900"/>
          </a:xfrm>
        </p:grpSpPr>
        <p:sp>
          <p:nvSpPr>
            <p:cNvPr id="444" name="Google Shape;444;p38"/>
            <p:cNvSpPr txBox="1"/>
            <p:nvPr/>
          </p:nvSpPr>
          <p:spPr>
            <a:xfrm>
              <a:off x="0" y="697100"/>
              <a:ext cx="8614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2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Research and Report Drafting </a:t>
              </a:r>
              <a:endParaRPr sz="900"/>
            </a:p>
          </p:txBody>
        </p:sp>
        <p:sp>
          <p:nvSpPr>
            <p:cNvPr id="445" name="Google Shape;445;p38"/>
            <p:cNvSpPr txBox="1"/>
            <p:nvPr/>
          </p:nvSpPr>
          <p:spPr>
            <a:xfrm>
              <a:off x="0" y="-76200"/>
              <a:ext cx="8320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6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C8102E"/>
                  </a:solidFill>
                  <a:latin typeface="Lato"/>
                  <a:ea typeface="Lato"/>
                  <a:cs typeface="Lato"/>
                  <a:sym typeface="Lato"/>
                </a:rPr>
                <a:t>OCTOBER - NOVEMBER</a:t>
              </a:r>
              <a:endParaRPr sz="900"/>
            </a:p>
          </p:txBody>
        </p:sp>
      </p:grpSp>
      <p:grpSp>
        <p:nvGrpSpPr>
          <p:cNvPr id="446" name="Google Shape;446;p38"/>
          <p:cNvGrpSpPr/>
          <p:nvPr/>
        </p:nvGrpSpPr>
        <p:grpSpPr>
          <a:xfrm>
            <a:off x="3371795" y="5360670"/>
            <a:ext cx="3250300" cy="596676"/>
            <a:chOff x="0" y="-76200"/>
            <a:chExt cx="6501900" cy="1193352"/>
          </a:xfrm>
        </p:grpSpPr>
        <p:sp>
          <p:nvSpPr>
            <p:cNvPr id="447" name="Google Shape;447;p38"/>
            <p:cNvSpPr txBox="1"/>
            <p:nvPr/>
          </p:nvSpPr>
          <p:spPr>
            <a:xfrm>
              <a:off x="0" y="624552"/>
              <a:ext cx="6501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2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Research Outlines</a:t>
              </a:r>
              <a:endParaRPr sz="900"/>
            </a:p>
          </p:txBody>
        </p:sp>
        <p:sp>
          <p:nvSpPr>
            <p:cNvPr id="448" name="Google Shape;448;p38"/>
            <p:cNvSpPr txBox="1"/>
            <p:nvPr/>
          </p:nvSpPr>
          <p:spPr>
            <a:xfrm>
              <a:off x="0" y="-76200"/>
              <a:ext cx="3577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6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C8102E"/>
                  </a:solidFill>
                  <a:latin typeface="Lato"/>
                  <a:ea typeface="Lato"/>
                  <a:cs typeface="Lato"/>
                  <a:sym typeface="Lato"/>
                </a:rPr>
                <a:t>SEPTEMBER</a:t>
              </a:r>
              <a:endParaRPr sz="900"/>
            </a:p>
          </p:txBody>
        </p:sp>
      </p:grpSp>
      <p:grpSp>
        <p:nvGrpSpPr>
          <p:cNvPr id="449" name="Google Shape;449;p38"/>
          <p:cNvGrpSpPr/>
          <p:nvPr/>
        </p:nvGrpSpPr>
        <p:grpSpPr>
          <a:xfrm>
            <a:off x="1160152" y="2044884"/>
            <a:ext cx="4423515" cy="632507"/>
            <a:chOff x="0" y="-76200"/>
            <a:chExt cx="8848800" cy="1265014"/>
          </a:xfrm>
        </p:grpSpPr>
        <p:sp>
          <p:nvSpPr>
            <p:cNvPr id="450" name="Google Shape;450;p38"/>
            <p:cNvSpPr txBox="1"/>
            <p:nvPr/>
          </p:nvSpPr>
          <p:spPr>
            <a:xfrm>
              <a:off x="0" y="696214"/>
              <a:ext cx="8848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2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Drafting and Completing Literature Review</a:t>
              </a:r>
              <a:endParaRPr sz="900"/>
            </a:p>
          </p:txBody>
        </p:sp>
        <p:sp>
          <p:nvSpPr>
            <p:cNvPr id="451" name="Google Shape;451;p38"/>
            <p:cNvSpPr txBox="1"/>
            <p:nvPr/>
          </p:nvSpPr>
          <p:spPr>
            <a:xfrm>
              <a:off x="0" y="-76200"/>
              <a:ext cx="5700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6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rgbClr val="C8102E"/>
                  </a:solidFill>
                  <a:latin typeface="Lato"/>
                  <a:ea typeface="Lato"/>
                  <a:cs typeface="Lato"/>
                  <a:sym typeface="Lato"/>
                </a:rPr>
                <a:t>JUNE - AUGUST</a:t>
              </a:r>
              <a:endParaRPr sz="900"/>
            </a:p>
          </p:txBody>
        </p:sp>
      </p:grp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1E7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9"/>
          <p:cNvSpPr/>
          <p:nvPr/>
        </p:nvSpPr>
        <p:spPr>
          <a:xfrm>
            <a:off x="2527188" y="-342905"/>
            <a:ext cx="10804500" cy="65151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39"/>
          <p:cNvGrpSpPr/>
          <p:nvPr/>
        </p:nvGrpSpPr>
        <p:grpSpPr>
          <a:xfrm>
            <a:off x="5876270" y="2391738"/>
            <a:ext cx="5627324" cy="1432152"/>
            <a:chOff x="0" y="19050"/>
            <a:chExt cx="11256900" cy="2864304"/>
          </a:xfrm>
        </p:grpSpPr>
        <p:sp>
          <p:nvSpPr>
            <p:cNvPr id="458" name="Google Shape;458;p39"/>
            <p:cNvSpPr txBox="1"/>
            <p:nvPr/>
          </p:nvSpPr>
          <p:spPr>
            <a:xfrm>
              <a:off x="0" y="19050"/>
              <a:ext cx="112569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7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THANK YOU.</a:t>
              </a:r>
              <a:endParaRPr sz="900"/>
            </a:p>
          </p:txBody>
        </p:sp>
        <p:sp>
          <p:nvSpPr>
            <p:cNvPr id="459" name="Google Shape;459;p39"/>
            <p:cNvSpPr txBox="1"/>
            <p:nvPr/>
          </p:nvSpPr>
          <p:spPr>
            <a:xfrm>
              <a:off x="0" y="1627254"/>
              <a:ext cx="11256900" cy="12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SLAVERY AND ITS LEGACY: BOSTON, 1940-2020, NORTHEASTERN UNIVERSITY</a:t>
              </a:r>
              <a:endParaRPr sz="900"/>
            </a:p>
          </p:txBody>
        </p:sp>
      </p:grpSp>
      <p:sp>
        <p:nvSpPr>
          <p:cNvPr id="460" name="Google Shape;460;p39"/>
          <p:cNvSpPr/>
          <p:nvPr/>
        </p:nvSpPr>
        <p:spPr>
          <a:xfrm>
            <a:off x="685628" y="1208458"/>
            <a:ext cx="3688646" cy="5856857"/>
          </a:xfrm>
          <a:custGeom>
            <a:rect b="b" l="l" r="r" t="t"/>
            <a:pathLst>
              <a:path extrusionOk="0" h="8774318" w="5526061">
                <a:moveTo>
                  <a:pt x="0" y="0"/>
                </a:moveTo>
                <a:lnTo>
                  <a:pt x="5526061" y="0"/>
                </a:lnTo>
                <a:lnTo>
                  <a:pt x="5526061" y="8774318"/>
                </a:lnTo>
                <a:lnTo>
                  <a:pt x="0" y="8774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04909" r="0" t="-5529"/>
            </a:stretch>
          </a:blip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9"/>
          <p:cNvSpPr/>
          <p:nvPr/>
        </p:nvSpPr>
        <p:spPr>
          <a:xfrm rot="-5400000">
            <a:off x="1521271" y="1197544"/>
            <a:ext cx="1617900" cy="21900"/>
          </a:xfrm>
          <a:prstGeom prst="rect">
            <a:avLst/>
          </a:prstGeom>
          <a:solidFill>
            <a:srgbClr val="A4804A"/>
          </a:solidFill>
          <a:ln>
            <a:noFill/>
          </a:ln>
        </p:spPr>
        <p:txBody>
          <a:bodyPr anchorCtr="0" anchor="t" bIns="30450" lIns="60950" spcFirstLastPara="1" rIns="60950" wrap="square" tIns="30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"/>
          <p:cNvSpPr txBox="1"/>
          <p:nvPr>
            <p:ph type="ctrTitle"/>
          </p:nvPr>
        </p:nvSpPr>
        <p:spPr>
          <a:xfrm>
            <a:off x="491700" y="343650"/>
            <a:ext cx="9491700" cy="3360600"/>
          </a:xfrm>
          <a:prstGeom prst="rect">
            <a:avLst/>
          </a:prstGeom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Comments</a:t>
            </a:r>
            <a:endParaRPr/>
          </a:p>
        </p:txBody>
      </p:sp>
      <p:sp>
        <p:nvSpPr>
          <p:cNvPr id="467" name="Google Shape;467;p40"/>
          <p:cNvSpPr txBox="1"/>
          <p:nvPr>
            <p:ph idx="1" type="subTitle"/>
          </p:nvPr>
        </p:nvSpPr>
        <p:spPr>
          <a:xfrm>
            <a:off x="491700" y="3421976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Joseph D. Feaster Jr.</a:t>
            </a:r>
            <a:endParaRPr/>
          </a:p>
        </p:txBody>
      </p:sp>
      <p:pic>
        <p:nvPicPr>
          <p:cNvPr id="468" name="Google Shape;468;p40"/>
          <p:cNvPicPr preferRelativeResize="0"/>
          <p:nvPr/>
        </p:nvPicPr>
        <p:blipFill rotWithShape="1">
          <a:blip r:embed="rId3">
            <a:alphaModFix/>
          </a:blip>
          <a:srcRect b="23941" l="12750" r="14347" t="9293"/>
          <a:stretch/>
        </p:blipFill>
        <p:spPr>
          <a:xfrm>
            <a:off x="223625" y="5335175"/>
            <a:ext cx="3024325" cy="1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1"/>
          <p:cNvSpPr txBox="1"/>
          <p:nvPr>
            <p:ph type="ctrTitle"/>
          </p:nvPr>
        </p:nvSpPr>
        <p:spPr>
          <a:xfrm>
            <a:off x="339300" y="2479500"/>
            <a:ext cx="12023400" cy="918600"/>
          </a:xfrm>
          <a:prstGeom prst="rect">
            <a:avLst/>
          </a:prstGeom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General Public C</a:t>
            </a:r>
            <a:r>
              <a:rPr lang="en" sz="5300"/>
              <a:t>omment</a:t>
            </a:r>
            <a:r>
              <a:rPr lang="en" sz="5300"/>
              <a:t>s</a:t>
            </a:r>
            <a:endParaRPr sz="5300"/>
          </a:p>
        </p:txBody>
      </p:sp>
      <p:sp>
        <p:nvSpPr>
          <p:cNvPr id="474" name="Google Shape;474;p41"/>
          <p:cNvSpPr txBox="1"/>
          <p:nvPr/>
        </p:nvSpPr>
        <p:spPr>
          <a:xfrm>
            <a:off x="517000" y="3124200"/>
            <a:ext cx="9537900" cy="1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rPr>
              <a:t>We will now open the floor and the Zoom chat for questions and comments.</a:t>
            </a:r>
            <a:r>
              <a:rPr lang="en" sz="2600">
                <a:solidFill>
                  <a:srgbClr val="091F2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600">
              <a:solidFill>
                <a:srgbClr val="091F2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Please keep your comment limited to </a:t>
            </a:r>
            <a:r>
              <a:rPr b="1" lang="en" sz="15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minutes</a:t>
            </a:r>
            <a:r>
              <a:rPr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or less. We will time comments.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5" name="Google Shape;475;p41"/>
          <p:cNvPicPr preferRelativeResize="0"/>
          <p:nvPr/>
        </p:nvPicPr>
        <p:blipFill rotWithShape="1">
          <a:blip r:embed="rId3">
            <a:alphaModFix/>
          </a:blip>
          <a:srcRect b="23941" l="12750" r="14347" t="9293"/>
          <a:stretch/>
        </p:blipFill>
        <p:spPr>
          <a:xfrm>
            <a:off x="223625" y="5335175"/>
            <a:ext cx="3024325" cy="1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2"/>
          <p:cNvSpPr txBox="1"/>
          <p:nvPr>
            <p:ph type="ctrTitle"/>
          </p:nvPr>
        </p:nvSpPr>
        <p:spPr>
          <a:xfrm>
            <a:off x="491700" y="343650"/>
            <a:ext cx="9491700" cy="3360600"/>
          </a:xfrm>
          <a:prstGeom prst="rect">
            <a:avLst/>
          </a:prstGeom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for Next Meeting</a:t>
            </a:r>
            <a:endParaRPr/>
          </a:p>
        </p:txBody>
      </p:sp>
      <p:sp>
        <p:nvSpPr>
          <p:cNvPr id="481" name="Google Shape;481;p42"/>
          <p:cNvSpPr txBox="1"/>
          <p:nvPr>
            <p:ph idx="1" type="subTitle"/>
          </p:nvPr>
        </p:nvSpPr>
        <p:spPr>
          <a:xfrm>
            <a:off x="491700" y="3421976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Joseph D. Feaster Jr.</a:t>
            </a:r>
            <a:endParaRPr/>
          </a:p>
        </p:txBody>
      </p:sp>
      <p:pic>
        <p:nvPicPr>
          <p:cNvPr id="482" name="Google Shape;482;p42"/>
          <p:cNvPicPr preferRelativeResize="0"/>
          <p:nvPr/>
        </p:nvPicPr>
        <p:blipFill rotWithShape="1">
          <a:blip r:embed="rId3">
            <a:alphaModFix/>
          </a:blip>
          <a:srcRect b="23941" l="12750" r="14347" t="9293"/>
          <a:stretch/>
        </p:blipFill>
        <p:spPr>
          <a:xfrm>
            <a:off x="223625" y="5335175"/>
            <a:ext cx="3024325" cy="1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3"/>
          <p:cNvSpPr txBox="1"/>
          <p:nvPr>
            <p:ph type="ctrTitle"/>
          </p:nvPr>
        </p:nvSpPr>
        <p:spPr>
          <a:xfrm>
            <a:off x="491700" y="343650"/>
            <a:ext cx="9491700" cy="3360600"/>
          </a:xfrm>
          <a:prstGeom prst="rect">
            <a:avLst/>
          </a:prstGeom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Adjournment</a:t>
            </a:r>
            <a:endParaRPr/>
          </a:p>
        </p:txBody>
      </p:sp>
      <p:sp>
        <p:nvSpPr>
          <p:cNvPr id="488" name="Google Shape;488;p43"/>
          <p:cNvSpPr txBox="1"/>
          <p:nvPr>
            <p:ph idx="1" type="subTitle"/>
          </p:nvPr>
        </p:nvSpPr>
        <p:spPr>
          <a:xfrm>
            <a:off x="491700" y="3421976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Joseph D. Feaster Jr.</a:t>
            </a:r>
            <a:endParaRPr/>
          </a:p>
        </p:txBody>
      </p:sp>
      <p:pic>
        <p:nvPicPr>
          <p:cNvPr id="489" name="Google Shape;489;p43"/>
          <p:cNvPicPr preferRelativeResize="0"/>
          <p:nvPr/>
        </p:nvPicPr>
        <p:blipFill rotWithShape="1">
          <a:blip r:embed="rId3">
            <a:alphaModFix/>
          </a:blip>
          <a:srcRect b="23941" l="12750" r="14347" t="9293"/>
          <a:stretch/>
        </p:blipFill>
        <p:spPr>
          <a:xfrm>
            <a:off x="223625" y="5335175"/>
            <a:ext cx="3024325" cy="1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4"/>
          <p:cNvSpPr txBox="1"/>
          <p:nvPr>
            <p:ph type="title"/>
          </p:nvPr>
        </p:nvSpPr>
        <p:spPr>
          <a:xfrm>
            <a:off x="296875" y="245975"/>
            <a:ext cx="10364400" cy="5247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4"/>
          <p:cNvSpPr txBox="1"/>
          <p:nvPr>
            <p:ph idx="1" type="body"/>
          </p:nvPr>
        </p:nvSpPr>
        <p:spPr>
          <a:xfrm>
            <a:off x="296875" y="1765225"/>
            <a:ext cx="113241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4"/>
          <p:cNvSpPr txBox="1"/>
          <p:nvPr>
            <p:ph idx="2" type="subTitle"/>
          </p:nvPr>
        </p:nvSpPr>
        <p:spPr>
          <a:xfrm>
            <a:off x="296875" y="768500"/>
            <a:ext cx="10364400" cy="4476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type="ctrTitle"/>
          </p:nvPr>
        </p:nvSpPr>
        <p:spPr>
          <a:xfrm>
            <a:off x="491700" y="343650"/>
            <a:ext cx="9491700" cy="3360600"/>
          </a:xfrm>
          <a:prstGeom prst="rect">
            <a:avLst/>
          </a:prstGeom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to Order + Roll Call</a:t>
            </a:r>
            <a:endParaRPr/>
          </a:p>
        </p:txBody>
      </p:sp>
      <p:sp>
        <p:nvSpPr>
          <p:cNvPr id="157" name="Google Shape;157;p19"/>
          <p:cNvSpPr txBox="1"/>
          <p:nvPr>
            <p:ph idx="1" type="subTitle"/>
          </p:nvPr>
        </p:nvSpPr>
        <p:spPr>
          <a:xfrm>
            <a:off x="491700" y="3421976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Chair Joseph D. Feaster Jr.</a:t>
            </a:r>
            <a:endParaRPr/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 b="23941" l="12750" r="14347" t="9293"/>
          <a:stretch/>
        </p:blipFill>
        <p:spPr>
          <a:xfrm>
            <a:off x="223625" y="5335175"/>
            <a:ext cx="3024325" cy="1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ctrTitle"/>
          </p:nvPr>
        </p:nvSpPr>
        <p:spPr>
          <a:xfrm>
            <a:off x="491700" y="343650"/>
            <a:ext cx="9491700" cy="3360600"/>
          </a:xfrm>
          <a:prstGeom prst="rect">
            <a:avLst/>
          </a:prstGeom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Remarks</a:t>
            </a:r>
            <a:endParaRPr/>
          </a:p>
        </p:txBody>
      </p:sp>
      <p:sp>
        <p:nvSpPr>
          <p:cNvPr id="164" name="Google Shape;164;p20"/>
          <p:cNvSpPr txBox="1"/>
          <p:nvPr>
            <p:ph idx="1" type="subTitle"/>
          </p:nvPr>
        </p:nvSpPr>
        <p:spPr>
          <a:xfrm>
            <a:off x="491700" y="3421976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Chair Joseph Feaster, Chief Solis Cervera</a:t>
            </a:r>
            <a:endParaRPr/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 b="23941" l="12750" r="14347" t="9293"/>
          <a:stretch/>
        </p:blipFill>
        <p:spPr>
          <a:xfrm>
            <a:off x="223625" y="5335175"/>
            <a:ext cx="3024325" cy="1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ctrTitle"/>
          </p:nvPr>
        </p:nvSpPr>
        <p:spPr>
          <a:xfrm>
            <a:off x="491700" y="343650"/>
            <a:ext cx="9491700" cy="3360600"/>
          </a:xfrm>
          <a:prstGeom prst="rect">
            <a:avLst/>
          </a:prstGeom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Grantees Projects Update</a:t>
            </a:r>
            <a:endParaRPr/>
          </a:p>
        </p:txBody>
      </p:sp>
      <p:sp>
        <p:nvSpPr>
          <p:cNvPr id="171" name="Google Shape;171;p21"/>
          <p:cNvSpPr txBox="1"/>
          <p:nvPr>
            <p:ph idx="1" type="subTitle"/>
          </p:nvPr>
        </p:nvSpPr>
        <p:spPr>
          <a:xfrm>
            <a:off x="491700" y="3421976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Khalid Mustafa</a:t>
            </a:r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23941" l="12750" r="14347" t="9293"/>
          <a:stretch/>
        </p:blipFill>
        <p:spPr>
          <a:xfrm>
            <a:off x="223625" y="5335175"/>
            <a:ext cx="3024325" cy="1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ctrTitle"/>
          </p:nvPr>
        </p:nvSpPr>
        <p:spPr>
          <a:xfrm>
            <a:off x="491700" y="343650"/>
            <a:ext cx="9491700" cy="3360600"/>
          </a:xfrm>
          <a:prstGeom prst="rect">
            <a:avLst/>
          </a:prstGeom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Researchers Progress Report</a:t>
            </a:r>
            <a:endParaRPr/>
          </a:p>
        </p:txBody>
      </p:sp>
      <p:sp>
        <p:nvSpPr>
          <p:cNvPr id="178" name="Google Shape;178;p22"/>
          <p:cNvSpPr txBox="1"/>
          <p:nvPr>
            <p:ph idx="1" type="subTitle"/>
          </p:nvPr>
        </p:nvSpPr>
        <p:spPr>
          <a:xfrm>
            <a:off x="491700" y="3421976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457200" lvl="0" marL="320040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Tufts University </a:t>
            </a:r>
            <a:endParaRPr/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b="23941" l="12750" r="14347" t="9293"/>
          <a:stretch/>
        </p:blipFill>
        <p:spPr>
          <a:xfrm>
            <a:off x="223625" y="5335175"/>
            <a:ext cx="3024325" cy="1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99999" ty="0" sy="99999"/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ndra Taira Field" id="184" name="Google Shape;184;p23"/>
          <p:cNvPicPr preferRelativeResize="0"/>
          <p:nvPr/>
        </p:nvPicPr>
        <p:blipFill rotWithShape="1">
          <a:blip r:embed="rId4">
            <a:alphaModFix/>
          </a:blip>
          <a:srcRect b="0" l="0" r="13141" t="0"/>
          <a:stretch/>
        </p:blipFill>
        <p:spPr>
          <a:xfrm>
            <a:off x="1298953" y="4788767"/>
            <a:ext cx="2248013" cy="1947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um shot of a person smiling&#10;&#10;Description automatically generated" id="185" name="Google Shape;185;p23"/>
          <p:cNvPicPr preferRelativeResize="0"/>
          <p:nvPr/>
        </p:nvPicPr>
        <p:blipFill rotWithShape="1">
          <a:blip r:embed="rId5">
            <a:alphaModFix/>
          </a:blip>
          <a:srcRect b="26259" l="0" r="0" t="512"/>
          <a:stretch/>
        </p:blipFill>
        <p:spPr>
          <a:xfrm>
            <a:off x="2618767" y="1667249"/>
            <a:ext cx="2356245" cy="221662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806969" y="650881"/>
            <a:ext cx="1107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Team (1620-1940)</a:t>
            </a:r>
            <a:endParaRPr b="0" i="0" sz="3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yera Singleton headshot" id="187" name="Google Shape;187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0740" y="1667256"/>
            <a:ext cx="2085627" cy="221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2219941" y="3932375"/>
            <a:ext cx="391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Kerri Greenidge, Ph.D.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Tufts University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2618767" y="5189162"/>
            <a:ext cx="391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Kendra Field, Ph.D.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Tufts University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5989140" y="3776934"/>
            <a:ext cx="3914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Kyera Singleton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Royall House and Slave Quarters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Commissioner, Boston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Commemoration Commission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962187" y="855"/>
            <a:ext cx="1026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of Boston / History and Legacy of Slavery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 rotWithShape="1">
          <a:blip r:embed="rId3">
            <a:alphaModFix/>
          </a:blip>
          <a:tile algn="tl" flip="none" tx="0" sx="99999" ty="0" sy="99999"/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837990" y="251084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</a:pPr>
            <a:r>
              <a:rPr b="1" lang="en">
                <a:latin typeface="Avenir"/>
                <a:ea typeface="Avenir"/>
                <a:cs typeface="Avenir"/>
                <a:sym typeface="Avenir"/>
              </a:rPr>
              <a:t>Key Approaches and Methodologies 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1614581" y="1240312"/>
            <a:ext cx="94101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1" lang="en" sz="2600">
                <a:latin typeface="Avenir"/>
                <a:ea typeface="Avenir"/>
                <a:cs typeface="Avenir"/>
                <a:sym typeface="Avenir"/>
              </a:rPr>
              <a:t>Mapping people and places 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Names and stories of enslaved individuals and families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Property ownership of enslavers, their families, institutions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Attention to shifting geographies and migration patterns within the history of Boston.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1" lang="en" sz="2600">
                <a:latin typeface="Avenir"/>
                <a:ea typeface="Avenir"/>
                <a:cs typeface="Avenir"/>
                <a:sym typeface="Avenir"/>
              </a:rPr>
              <a:t>Focus on the impact of laws and policies on the everyday lives of enslaved people and their descendants.</a:t>
            </a:r>
            <a:endParaRPr/>
          </a:p>
          <a:p>
            <a:pPr indent="-2921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 sz="2600">
              <a:latin typeface="Avenir"/>
              <a:ea typeface="Avenir"/>
              <a:cs typeface="Avenir"/>
              <a:sym typeface="Avenir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1" lang="en" sz="2600">
                <a:latin typeface="Avenir"/>
                <a:ea typeface="Avenir"/>
                <a:cs typeface="Avenir"/>
                <a:sym typeface="Avenir"/>
              </a:rPr>
              <a:t>Incorporating historical and genealogical methods </a:t>
            </a:r>
            <a:r>
              <a:rPr b="1" i="1" lang="en" sz="2600">
                <a:latin typeface="Avenir"/>
                <a:ea typeface="Avenir"/>
                <a:cs typeface="Avenir"/>
                <a:sym typeface="Avenir"/>
              </a:rPr>
              <a:t>and</a:t>
            </a:r>
            <a:r>
              <a:rPr b="1" lang="en" sz="2600">
                <a:latin typeface="Avenir"/>
                <a:ea typeface="Avenir"/>
                <a:cs typeface="Avenir"/>
                <a:sym typeface="Avenir"/>
              </a:rPr>
              <a:t> descendant communities.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3809047" y="3244334"/>
            <a:ext cx="457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ctrTitle"/>
          </p:nvPr>
        </p:nvSpPr>
        <p:spPr>
          <a:xfrm>
            <a:off x="491700" y="343650"/>
            <a:ext cx="9491700" cy="3360600"/>
          </a:xfrm>
          <a:prstGeom prst="rect">
            <a:avLst/>
          </a:prstGeom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Researchers Progress Report</a:t>
            </a:r>
            <a:endParaRPr/>
          </a:p>
        </p:txBody>
      </p:sp>
      <p:sp>
        <p:nvSpPr>
          <p:cNvPr id="204" name="Google Shape;204;p25"/>
          <p:cNvSpPr txBox="1"/>
          <p:nvPr>
            <p:ph idx="1" type="subTitle"/>
          </p:nvPr>
        </p:nvSpPr>
        <p:spPr>
          <a:xfrm>
            <a:off x="491700" y="3421976"/>
            <a:ext cx="9491700" cy="10569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Northeastern University</a:t>
            </a:r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b="23941" l="12750" r="14347" t="9293"/>
          <a:stretch/>
        </p:blipFill>
        <p:spPr>
          <a:xfrm>
            <a:off x="223625" y="5335175"/>
            <a:ext cx="3024325" cy="13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