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4630400" cy="8229600"/>
  <p:notesSz cx="8229600" cy="14630400"/>
  <p:embeddedFontLst>
    <p:embeddedFont>
      <p:font typeface="Noto Sans TC" panose="020B0604020202020204" charset="-128"/>
      <p:regular r:id="rId19"/>
      <p:bold r:id="rId20"/>
    </p:embeddedFont>
    <p:embeddedFont>
      <p:font typeface="Sora" panose="020B0604020202020204" charset="0"/>
      <p:regular r:id="rId21"/>
      <p:bold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3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t>‹#›</a:t>
            </a:fld>
            <a:endParaRPr sz="1200" b="0" i="0" u="none" strike="noStrike" cap="non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 name="Google Shape;5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Hook (15 sec) – Display a split‑screen graphic: left shows $8 (net‑worth figure) and right shows $247,500.  “This is the median wealth gap between Freedmen and white households right here in Boston.  My goal today is to show you not only why that gap exists, but how we can close it — without violating the Constitution.”</a:t>
            </a:r>
            <a:br>
              <a:rPr lang="en-US"/>
            </a:br>
            <a:br>
              <a:rPr lang="en-US"/>
            </a:br>
            <a:r>
              <a:rPr lang="en-US"/>
              <a:t>• Story anchor – 30‑sec snapshot: “Many of us have family members.  That policy decision shows up in that $8 today.”</a:t>
            </a:r>
            <a:br>
              <a:rPr lang="en-US"/>
            </a:br>
            <a:br>
              <a:rPr lang="en-US"/>
            </a:br>
            <a:r>
              <a:rPr lang="en-US"/>
              <a:t>• Plain‑language sidebar – “We’ll talk law, but I promise plain English.  Anytime you hear a legal term, I’ll translate it in ten words or less.”</a:t>
            </a:r>
            <a:br>
              <a:rPr lang="en-US"/>
            </a:br>
            <a:br>
              <a:rPr lang="en-US"/>
            </a:br>
            <a:r>
              <a:rPr lang="en-US"/>
              <a:t>• Micro‑interaction – Show of hands: Who has ever read the 13th Amendment?  Use to preview later content.</a:t>
            </a:r>
            <a:br>
              <a:rPr lang="en-US"/>
            </a:br>
            <a:br>
              <a:rPr lang="en-US"/>
            </a:br>
            <a:r>
              <a:rPr lang="en-US"/>
              <a:t>Transition – “Here’s the roadmap for the next 20 minutes — seven quick sections that build from a single question: What does ‘status’ really mean?”</a:t>
            </a:r>
            <a:endParaRPr/>
          </a:p>
        </p:txBody>
      </p:sp>
      <p:sp>
        <p:nvSpPr>
          <p:cNvPr id="59" name="Google Shape;5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 name="Google Shape;7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Hook (10 sec) – Live word cloud (Mentimeter): ask audience to type one word they associate with status.  Display results in real time. </a:t>
            </a:r>
            <a:br>
              <a:rPr lang="en-US"/>
            </a:br>
            <a:br>
              <a:rPr lang="en-US"/>
            </a:br>
            <a:r>
              <a:rPr lang="en-US"/>
              <a:t>• Highlight the highest‑frequency words and segue: “Interesting that wealth and power popped up largest — that’s exactly what status controls.”</a:t>
            </a:r>
            <a:br>
              <a:rPr lang="en-US"/>
            </a:br>
            <a:br>
              <a:rPr lang="en-US"/>
            </a:br>
            <a:r>
              <a:rPr lang="en-US"/>
              <a:t>• Plain‑language promise – “I’ll translate every statute into a headline you could tweet.”</a:t>
            </a:r>
            <a:br>
              <a:rPr lang="en-US"/>
            </a:br>
            <a:br>
              <a:rPr lang="en-US"/>
            </a:br>
            <a:r>
              <a:rPr lang="en-US"/>
              <a:t>• Engagement cue – “Look for the green QR codes in corners — scan them anytime to vote on live polls.”</a:t>
            </a:r>
            <a:br>
              <a:rPr lang="en-US"/>
            </a:br>
            <a:br>
              <a:rPr lang="en-US"/>
            </a:br>
            <a:r>
              <a:rPr lang="en-US"/>
              <a:t>This is our roadmap for today. We'll begin with a foundational question — what does status mean in American law and policy? From there, we'll apply that framework to Freedmen, the class of people created by emancipation. We'll move through each of the four status types and connect them directly to the legal and constitutional case for reparations, including how current efforts in Boston like H.1696 and HD.3879 can align with this framework.</a:t>
            </a:r>
            <a:br>
              <a:rPr lang="en-US"/>
            </a:br>
            <a:br>
              <a:rPr lang="en-US"/>
            </a:br>
            <a:r>
              <a:rPr lang="en-US"/>
              <a:t>Transition – “Let’s quickly unpack what lawyers mean by ‘status’ before we layer in the Freedmen context.”</a:t>
            </a:r>
            <a:endParaRPr/>
          </a:p>
        </p:txBody>
      </p:sp>
      <p:sp>
        <p:nvSpPr>
          <p:cNvPr id="73" name="Google Shape;7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Hook (10 sec) – “Think of status like an ID badge.  It can open doors—or slam them.  Let’s see which badges most of us wear without realizing it.”</a:t>
            </a:r>
            <a:br>
              <a:rPr lang="en-US"/>
            </a:br>
            <a:br>
              <a:rPr lang="en-US"/>
            </a:br>
            <a:r>
              <a:rPr lang="en-US"/>
              <a:t>• Interactive moment – Invite audience to shout which status from the table they think affects them today (marital, tax, etc.).</a:t>
            </a:r>
            <a:br>
              <a:rPr lang="en-US"/>
            </a:br>
            <a:br>
              <a:rPr lang="en-US"/>
            </a:br>
            <a:r>
              <a:rPr lang="en-US"/>
              <a:t>• Plain‑language sidebar – “Protected class just means the law owes you extra shielding because history hasn’t been fair.”</a:t>
            </a:r>
            <a:br>
              <a:rPr lang="en-US"/>
            </a:br>
            <a:br>
              <a:rPr lang="en-US"/>
            </a:br>
            <a:r>
              <a:rPr lang="en-US"/>
              <a:t>• Connect to Freedmen: “Notice none of these examples mention skin color.  That’s deliberate — and it sets the stage for Freedmen status.”</a:t>
            </a:r>
            <a:br>
              <a:rPr lang="en-US"/>
            </a:br>
            <a:br>
              <a:rPr lang="en-US"/>
            </a:br>
            <a:r>
              <a:rPr lang="en-US"/>
              <a:t>Transition – “Now, let’s overlay Freedmen onto these four badges and see why the fit is so precise.”</a:t>
            </a:r>
            <a:br>
              <a:rPr lang="en-US"/>
            </a:br>
            <a:br>
              <a:rPr lang="en-US"/>
            </a:br>
            <a:r>
              <a:rPr lang="en-US"/>
              <a:t>or Before we dive into Freedmen status specifically, let's define what we mean by 'status.' In American law and society, status determines your access to rights, protections, and benefits. Whether it's your immigration status, your relationship to the government, your economic standing, or your membership in a legally protected group — all of these are powerful classifications that shape your lived experience. Freedmen status fits squarely within this framework.</a:t>
            </a:r>
            <a:endParaRPr/>
          </a:p>
        </p:txBody>
      </p:sp>
      <p:sp>
        <p:nvSpPr>
          <p:cNvPr id="98" name="Google Shape;9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Header Callout:</a:t>
            </a:r>
            <a:br>
              <a:rPr lang="en-US"/>
            </a:br>
            <a:br>
              <a:rPr lang="en-US"/>
            </a:br>
            <a:r>
              <a:rPr lang="en-US"/>
              <a:t>Freedmen status is not a race. It’s a government-created, legally documented condition — and it continues to carry consequences today.</a:t>
            </a:r>
            <a:br>
              <a:rPr lang="en-US"/>
            </a:br>
            <a:br>
              <a:rPr lang="en-US"/>
            </a:br>
            <a:r>
              <a:rPr lang="en-US"/>
              <a:t>Speaker Notes: Hook (10 sec) – Flash four icons (gavel, ballot, wallet, shield).  “If you lose any one of these, life gets harder.  Freedmen lost all four at once.”</a:t>
            </a:r>
            <a:br>
              <a:rPr lang="en-US"/>
            </a:br>
            <a:br>
              <a:rPr lang="en-US"/>
            </a:br>
            <a:r>
              <a:rPr lang="en-US"/>
              <a:t>• Story anchor – 40‑sec comparison: Enslaved great‑grandfather denied wages → granddaughter denied FHA mortgage.</a:t>
            </a:r>
            <a:br>
              <a:rPr lang="en-US"/>
            </a:br>
            <a:br>
              <a:rPr lang="en-US"/>
            </a:br>
            <a:r>
              <a:rPr lang="en-US"/>
              <a:t>• Plain‑language sidebar – “Freedmen isn’t a DNA test.  It’s a paper trail of laws that blocked opportunity.”</a:t>
            </a:r>
            <a:br>
              <a:rPr lang="en-US"/>
            </a:br>
            <a:br>
              <a:rPr lang="en-US"/>
            </a:br>
            <a:r>
              <a:rPr lang="en-US"/>
              <a:t>• Quick poll – Slido: Which of the four pillars surprises you most?  Show real‑time donut chart.</a:t>
            </a:r>
            <a:br>
              <a:rPr lang="en-US"/>
            </a:br>
            <a:br>
              <a:rPr lang="en-US"/>
            </a:br>
            <a:r>
              <a:rPr lang="en-US"/>
              <a:t>Transition – “With the pillars framed, let’s dig deeper into the first one: the legal architecture that created—and can now repair—Freedmen status.”</a:t>
            </a:r>
            <a:br>
              <a:rPr lang="en-US"/>
            </a:br>
            <a:br>
              <a:rPr lang="en-US"/>
            </a:br>
            <a:r>
              <a:rPr lang="en-US"/>
              <a:t>or Each of the four status categories we just reviewed can be applied directly to the Freedmen class. Freedmen were made into a legal class by law — first through slavery, then through emancipation. Their political rights were shaped by Reconstruction amendments. They've suffered from inherited economic harm due to deliberate exclusion from wealth-building programs. And like the Japanese Americans wrongfully interned during WWII, they qualify as a historically injured group deserving of targeted redress. H.1696 and HD.3879 in Massachusetts can help enshrine this recognition in law.</a:t>
            </a:r>
            <a:endParaRPr/>
          </a:p>
        </p:txBody>
      </p:sp>
      <p:sp>
        <p:nvSpPr>
          <p:cNvPr id="121" name="Google Shape;12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Hook (10 sec) – Hold up a replica Freedmen’s Bank passbook (or show on slide). “This little book proves Freedmen had to open separate banks because mainstream banks wouldn’t take their money.”</a:t>
            </a:r>
            <a:br>
              <a:rPr lang="en-US"/>
            </a:br>
            <a:br>
              <a:rPr lang="en-US"/>
            </a:br>
            <a:r>
              <a:rPr lang="en-US"/>
              <a:t>• Plain‑language sidebar – “Legal class just means the government itself put you in a special box—first as property, then as emancipated citizens.”</a:t>
            </a:r>
            <a:br>
              <a:rPr lang="en-US"/>
            </a:br>
            <a:br>
              <a:rPr lang="en-US"/>
            </a:br>
            <a:r>
              <a:rPr lang="en-US"/>
              <a:t>• Story anchor – Brief tale of a Massachusetts court freeing an enslaved woman in 1783 but leaving her penniless; tie to Boston bills.</a:t>
            </a:r>
            <a:br>
              <a:rPr lang="en-US"/>
            </a:br>
            <a:br>
              <a:rPr lang="en-US"/>
            </a:br>
            <a:r>
              <a:rPr lang="en-US"/>
              <a:t>• Micro‑interaction – Show a QR poll: Should proof of a Freedmen ancestor be enough to qualify for a first‑home grant? Display results.</a:t>
            </a:r>
            <a:br>
              <a:rPr lang="en-US"/>
            </a:br>
            <a:br>
              <a:rPr lang="en-US"/>
            </a:br>
            <a:r>
              <a:rPr lang="en-US"/>
              <a:t>Transition – “A legal status on paper didn’t translate to full citizenship at the ballot box.  Let’s see how political status was won—and lost.” </a:t>
            </a:r>
            <a:br>
              <a:rPr lang="en-US"/>
            </a:br>
            <a:br>
              <a:rPr lang="en-US"/>
            </a:br>
            <a:r>
              <a:rPr lang="en-US"/>
              <a:t>or In this first section, we explore Freedmen as a legal class. This means their status is not based on race, appearance, or ancestry in the abstract. It's based on specific legal experiences — being enslaved and then emancipated by the law.</a:t>
            </a:r>
            <a:br>
              <a:rPr lang="en-US"/>
            </a:br>
            <a:br>
              <a:rPr lang="en-US"/>
            </a:br>
            <a:r>
              <a:rPr lang="en-US"/>
              <a:t>This legal identity has been recognized in case law. For example, in Jeffries v. State (1865), the Alabama Supreme Court said the term 'freedmen' had legal meaning and didn't undermine the validity of an indictment.</a:t>
            </a:r>
            <a:br>
              <a:rPr lang="en-US"/>
            </a:br>
            <a:br>
              <a:rPr lang="en-US"/>
            </a:br>
            <a:r>
              <a:rPr lang="en-US"/>
              <a:t>In Fairfield v. Lawson (1883), the court clarified that 'freedmen' included not just emancipated individuals but also their descendants.</a:t>
            </a:r>
            <a:br>
              <a:rPr lang="en-US"/>
            </a:br>
            <a:br>
              <a:rPr lang="en-US"/>
            </a:br>
            <a:r>
              <a:rPr lang="en-US"/>
              <a:t>This is exactly the kind of clarity Massachusetts has the chance to establish in H.1696 and HD.3879. These bills could affirm the unique legal identity of Freedmen in state policy — just as federal courts and laws have in the past — distinguishing this group from broader racial or ethnic categories.</a:t>
            </a:r>
            <a:br>
              <a:rPr lang="en-US"/>
            </a:br>
            <a:br>
              <a:rPr lang="en-US"/>
            </a:br>
            <a:r>
              <a:rPr lang="en-US"/>
              <a:t>So when we talk about status, this isn't about abstract group identity. It's about legal membership in a historically defined class created by government action. That legal origin matters for how we design remedies.</a:t>
            </a:r>
            <a:endParaRPr/>
          </a:p>
        </p:txBody>
      </p:sp>
      <p:sp>
        <p:nvSpPr>
          <p:cNvPr id="141" name="Google Shape;14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686b972d4b_0_15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g3686b972d4b_0_15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Hook (10 sec) – Hold up a replica Freedmen’s Bank passbook (or show on slide). “This little book proves Freedmen had to open separate banks because mainstream banks wouldn’t take their money.”</a:t>
            </a:r>
            <a:br>
              <a:rPr lang="en-US"/>
            </a:br>
            <a:br>
              <a:rPr lang="en-US"/>
            </a:br>
            <a:r>
              <a:rPr lang="en-US"/>
              <a:t>• Plain‑language sidebar – “Legal class just means the government itself put you in a special box—first as property, then as emancipated citizens.”</a:t>
            </a:r>
            <a:br>
              <a:rPr lang="en-US"/>
            </a:br>
            <a:br>
              <a:rPr lang="en-US"/>
            </a:br>
            <a:r>
              <a:rPr lang="en-US"/>
              <a:t>• Story anchor – Brief tale of a Massachusetts court freeing an enslaved woman in 1783 but leaving her penniless; tie to Boston bills.</a:t>
            </a:r>
            <a:br>
              <a:rPr lang="en-US"/>
            </a:br>
            <a:br>
              <a:rPr lang="en-US"/>
            </a:br>
            <a:r>
              <a:rPr lang="en-US"/>
              <a:t>• Micro‑interaction – Show a QR poll: Should proof of a Freedmen ancestor be enough to qualify for a first‑home grant? Display results.</a:t>
            </a:r>
            <a:br>
              <a:rPr lang="en-US"/>
            </a:br>
            <a:br>
              <a:rPr lang="en-US"/>
            </a:br>
            <a:r>
              <a:rPr lang="en-US"/>
              <a:t>Transition – “A legal status on paper didn’t translate to full citizenship at the ballot box.  Let’s see how political status was won—and lost.” </a:t>
            </a:r>
            <a:br>
              <a:rPr lang="en-US"/>
            </a:br>
            <a:br>
              <a:rPr lang="en-US"/>
            </a:br>
            <a:r>
              <a:rPr lang="en-US"/>
              <a:t>or In this first section, we explore Freedmen as a legal class. This means their status is not based on race, appearance, or ancestry in the abstract. It's based on specific legal experiences — being enslaved and then emancipated by the law.</a:t>
            </a:r>
            <a:br>
              <a:rPr lang="en-US"/>
            </a:br>
            <a:br>
              <a:rPr lang="en-US"/>
            </a:br>
            <a:r>
              <a:rPr lang="en-US"/>
              <a:t>This legal identity has been recognized in case law. For example, in Jeffries v. State (1865), the Alabama Supreme Court said the term 'freedmen' had legal meaning and didn't undermine the validity of an indictment.</a:t>
            </a:r>
            <a:br>
              <a:rPr lang="en-US"/>
            </a:br>
            <a:br>
              <a:rPr lang="en-US"/>
            </a:br>
            <a:r>
              <a:rPr lang="en-US"/>
              <a:t>In Fairfield v. Lawson (1883), the court clarified that 'freedmen' included not just emancipated individuals but also their descendants.</a:t>
            </a:r>
            <a:br>
              <a:rPr lang="en-US"/>
            </a:br>
            <a:br>
              <a:rPr lang="en-US"/>
            </a:br>
            <a:r>
              <a:rPr lang="en-US"/>
              <a:t>This is exactly the kind of clarity Massachusetts has the chance to establish in H.1696 and HD.3879. These bills could affirm the unique legal identity of Freedmen in state policy — just as federal courts and laws have in the past — distinguishing this group from broader racial or ethnic categories.</a:t>
            </a:r>
            <a:br>
              <a:rPr lang="en-US"/>
            </a:br>
            <a:br>
              <a:rPr lang="en-US"/>
            </a:br>
            <a:r>
              <a:rPr lang="en-US"/>
              <a:t>So when we talk about status, this isn't about abstract group identity. It's about legal membership in a historically defined class created by government action. That legal origin matters for how we design remedies.</a:t>
            </a:r>
            <a:endParaRPr/>
          </a:p>
        </p:txBody>
      </p:sp>
      <p:sp>
        <p:nvSpPr>
          <p:cNvPr id="156" name="Google Shape;156;g3686b972d4b_0_15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Hook (10 sec) – “Quick show of hands: Who knew Black Bostonians technically won the vote 140 years before the Civil War?  Keep that up if you think they actually got to use it.”  (Let some hands fall.)  “That gap between law and reality is what political status is all about.”</a:t>
            </a:r>
            <a:br>
              <a:rPr lang="en-US"/>
            </a:br>
            <a:br>
              <a:rPr lang="en-US"/>
            </a:br>
            <a:r>
              <a:rPr lang="en-US"/>
              <a:t>• Story anchor – One‑minute anecdote of George Ruffin, Boston’s first Black legislator, who still saw relatives blocked from juries.</a:t>
            </a:r>
            <a:br>
              <a:rPr lang="en-US"/>
            </a:br>
            <a:br>
              <a:rPr lang="en-US"/>
            </a:br>
            <a:r>
              <a:rPr lang="en-US"/>
              <a:t>• Plain‑language sidebar – “When lawyers say strict scrutiny, think ‘a legal obstacle course on fire.’  Moving from race to status lets us skip the flames.”</a:t>
            </a:r>
            <a:br>
              <a:rPr lang="en-US"/>
            </a:br>
            <a:br>
              <a:rPr lang="en-US"/>
            </a:br>
            <a:r>
              <a:rPr lang="en-US"/>
              <a:t>• Micro‑poll – QR code on corner: Should Boston reserve a Freedmen seat on its Civil Rights Commission?  Commit to show live results after the slide.</a:t>
            </a:r>
            <a:br>
              <a:rPr lang="en-US"/>
            </a:br>
            <a:br>
              <a:rPr lang="en-US"/>
            </a:br>
            <a:r>
              <a:rPr lang="en-US"/>
              <a:t>• Emphasize bullet three in everyday terms: “Previous condition of servitude basically means formerly enslaved—that’s a fact about what the government did, not your skin color.”</a:t>
            </a:r>
            <a:br>
              <a:rPr lang="en-US"/>
            </a:br>
            <a:br>
              <a:rPr lang="en-US"/>
            </a:br>
            <a:r>
              <a:rPr lang="en-US"/>
              <a:t>Transition: “As we’ve seen, Freedmen won political status on paper, but it was quickly stolen in practice.  Next, we’ll follow the money—and see how being locked out of politics turned into a two‑hundred‑billion‑dollar wealth gap.”** "As we’ve seen, Freedmen were given political status that was then systematically stripped away. In the next section, we’ll look at the material consequences of that — the economic exclusion and generational harm that defines their socioeconomic status."or Let's now turn to the second dimension of status: political. The Freedmen were not just freed in the legal sense — they were reclassified in the eyes of the U.S. government as newly enfranchised citizens. The 13th, 14th, and 15th Amendments were direct responses to their previous legal and civic exclusion.</a:t>
            </a:r>
            <a:br>
              <a:rPr lang="en-US"/>
            </a:br>
            <a:br>
              <a:rPr lang="en-US"/>
            </a:br>
            <a:r>
              <a:rPr lang="en-US"/>
              <a:t>Importantly, these constitutional protections were based not on race, but on their prior condition of servitude. That makes this a status-based political transformation — an intentional correction to past exclusion.</a:t>
            </a:r>
            <a:br>
              <a:rPr lang="en-US"/>
            </a:br>
            <a:br>
              <a:rPr lang="en-US"/>
            </a:br>
            <a:r>
              <a:rPr lang="en-US"/>
              <a:t>However, we also know that this political status was quickly undermined. Freedmen were excluded from juries, denied voting rights, and subjected to Jim Crow policies that directly violated these amendments. Boston and Massachusetts today have a chance to complete that unfinished work.</a:t>
            </a:r>
            <a:br>
              <a:rPr lang="en-US"/>
            </a:br>
            <a:br>
              <a:rPr lang="en-US"/>
            </a:br>
            <a:r>
              <a:rPr lang="en-US"/>
              <a:t>Massachusetts' proposed reparations frameworks (H.1696, HD.3879) as well as that in which the Boston RTF has the opportunity to recommend in its final report to the mayor and the city council have the can restore and expand political representation rooted in status, not race.</a:t>
            </a:r>
            <a:br>
              <a:rPr lang="en-US"/>
            </a:br>
            <a:br>
              <a:rPr lang="en-US"/>
            </a:br>
            <a:r>
              <a:rPr lang="en-US"/>
              <a:t>As we've seen, Freedmen were given political status that was then systematically stripped away. In the next section, we'll look at the material consequences of that — the economic exclusion and generational harm that defines their socioeconomic status.</a:t>
            </a:r>
            <a:endParaRPr/>
          </a:p>
        </p:txBody>
      </p:sp>
      <p:sp>
        <p:nvSpPr>
          <p:cNvPr id="208" name="Google Shape;20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Hook (10 sec) – Hold up an $8 bill prop (or slide shows a giant $8). “This is the median net worth of a Freedmen family in Boston.  Anyone here spend more than that on coffee this week?” (hands).  “That is the wealth gap we’re here to close.”</a:t>
            </a:r>
            <a:br>
              <a:rPr lang="en-US"/>
            </a:br>
            <a:br>
              <a:rPr lang="en-US"/>
            </a:br>
            <a:r>
              <a:rPr lang="en-US"/>
              <a:t>• Story anchor – Tell the 60‑second tale of the Lewis family of Roxbury: great‑grandfather denied GI Bill loan, daughter still renting today.</a:t>
            </a:r>
            <a:br>
              <a:rPr lang="en-US"/>
            </a:br>
            <a:br>
              <a:rPr lang="en-US"/>
            </a:br>
            <a:r>
              <a:rPr lang="en-US"/>
              <a:t>• Plain‑language sidebar – “Generational wealth is like a relay race.  Freedmen runners started the race without a baton—no land, no GI Bill, no FHA loan.”</a:t>
            </a:r>
            <a:br>
              <a:rPr lang="en-US"/>
            </a:br>
            <a:br>
              <a:rPr lang="en-US"/>
            </a:br>
            <a:r>
              <a:rPr lang="en-US"/>
              <a:t>• Micro‑interactions – QR‑poll: If Boston offered a $40 k first‑home grant for Freedmen descendants, would you use it or share it? Show live bar.</a:t>
            </a:r>
            <a:br>
              <a:rPr lang="en-US"/>
            </a:br>
            <a:br>
              <a:rPr lang="en-US"/>
            </a:br>
            <a:r>
              <a:rPr lang="en-US"/>
              <a:t>Transition: “We’ve seen how missing assets haunt families.  But what happens when the neighborhood itself disappears?  Let’s look at gentrification’s impact on Freedmen presence in Boston.”</a:t>
            </a:r>
            <a:br>
              <a:rPr lang="en-US"/>
            </a:br>
            <a:br>
              <a:rPr lang="en-US"/>
            </a:br>
            <a:r>
              <a:rPr lang="en-US"/>
              <a:t>Transition to next slide placeholder** "If economic exclusion makes a compelling moral and fiscal case, the final piece is legal protection: why Freedmen status should be recognized explicitly as a protected class to insulate remedies from constitutional attack."or Legal and political exclusion translated directly into economic deprivation. Freedmen never received the promised land that could have seeded generational wealth. Later, when the federal government poured resources into the middle class through the New Deal and the GI Bill, Freedmen were largely left out.</a:t>
            </a:r>
            <a:br>
              <a:rPr lang="en-US"/>
            </a:br>
            <a:br>
              <a:rPr lang="en-US"/>
            </a:br>
            <a:r>
              <a:rPr lang="en-US"/>
              <a:t>Fast‑forward to Boston today: the Color of Wealth report shows a jaw‑dropping gap — $8 versus nearly a quarter‑million dollars. This isn't a story about generalized racial disparity; it's the compounding effect of policies that excluded a specific legal class.</a:t>
            </a:r>
            <a:br>
              <a:rPr lang="en-US"/>
            </a:br>
            <a:br>
              <a:rPr lang="en-US"/>
            </a:br>
            <a:r>
              <a:rPr lang="en-US"/>
              <a:t>If economic exclusion makes a compelling moral and fiscal case, the final piece is legal protection: why Freedmen status should be recognized explicitly as a protected class to insulate remedies from constitutional attack.</a:t>
            </a:r>
            <a:endParaRPr/>
          </a:p>
        </p:txBody>
      </p:sp>
      <p:sp>
        <p:nvSpPr>
          <p:cNvPr id="226" name="Google Shape;226;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Hook (10 sec) – “Quick show of hands: Who grew up in Dorchester, Roxbury, or Mattapan?  Keep your hand up if you still live there today.” (Hands drop) “That’s the displacement story in real time.”</a:t>
            </a:r>
            <a:br>
              <a:rPr lang="en-US"/>
            </a:br>
            <a:br>
              <a:rPr lang="en-US"/>
            </a:br>
            <a:r>
              <a:rPr lang="en-US"/>
              <a:t>• Story anchor – 45‑sec vignette: Ms. Johnson, third‑generation Freedmen homeowner, forced to Brockton after taxes tripled.</a:t>
            </a:r>
            <a:br>
              <a:rPr lang="en-US"/>
            </a:br>
            <a:br>
              <a:rPr lang="en-US"/>
            </a:br>
            <a:r>
              <a:rPr lang="en-US"/>
              <a:t>• Plain‑language sidebar – “Gentrification is just a fancy word for prices outrun paychecks.”</a:t>
            </a:r>
            <a:br>
              <a:rPr lang="en-US"/>
            </a:br>
            <a:br>
              <a:rPr lang="en-US"/>
            </a:br>
            <a:r>
              <a:rPr lang="en-US"/>
              <a:t>• Micro‑interaction – Map slide includes sticky dots: invite audience to drop a virtual pin (Mentimeter) of where they or their parents moved from Boston.</a:t>
            </a:r>
            <a:br>
              <a:rPr lang="en-US"/>
            </a:br>
            <a:br>
              <a:rPr lang="en-US"/>
            </a:br>
            <a:r>
              <a:rPr lang="en-US"/>
              <a:t>Transition: “The exodus thins community power, but poverty hasn’t left with the people.  Let’s rewind a century and see how stubborn that poverty line really is.”or Gentrification isn't just a buzzword—it's physically reshaping where Boston's Freedmen families live. While the overall Black population remains sizable, a growing share is foreign‑born. U.S.–born Black Bostonians—those most directly descended from those enslaved in America—are leaving core neighborhoods due to skyrocketing housing costs. This demographic shift makes it even more urgent to enact reparative policies before Freedmen vanish from the city's fabric.</a:t>
            </a:r>
            <a:br>
              <a:rPr lang="en-US"/>
            </a:br>
            <a:br>
              <a:rPr lang="en-US"/>
            </a:br>
            <a:r>
              <a:rPr lang="en-US"/>
              <a:t>Gentrification weakens community institutions &amp; reduces political power of Freedmen voters inside city limits.</a:t>
            </a:r>
            <a:br>
              <a:rPr lang="en-US"/>
            </a:br>
            <a:br>
              <a:rPr lang="en-US"/>
            </a:br>
            <a:r>
              <a:rPr lang="en-US"/>
              <a:t>H.1696/HD.3879 can slow displacement via down‑payment grants &amp; property‑tax relief for eligible Freedmen households.</a:t>
            </a:r>
            <a:endParaRPr/>
          </a:p>
        </p:txBody>
      </p:sp>
      <p:sp>
        <p:nvSpPr>
          <p:cNvPr id="238" name="Google Shape;23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Hook (10 sec) – Flash the line chart. “These lines barely budge in a hundred years—like a flat EKG.  If a doctor saw that, they’d say the patient’s not getting oxygen.”</a:t>
            </a:r>
            <a:br>
              <a:rPr lang="en-US"/>
            </a:br>
            <a:br>
              <a:rPr lang="en-US"/>
            </a:br>
            <a:r>
              <a:rPr lang="en-US"/>
              <a:t>• Story anchor – Share Grandma Ella’s ledger: wages as a 1950s domestic, compare to her white coworker’s Social‑Security‑backed retirement.</a:t>
            </a:r>
            <a:br>
              <a:rPr lang="en-US"/>
            </a:br>
            <a:br>
              <a:rPr lang="en-US"/>
            </a:br>
            <a:r>
              <a:rPr lang="en-US"/>
              <a:t>• Plain‑language sidebar – “Poverty isn’t an individual failure; it’s a compound‑interest penalty on past policy.”</a:t>
            </a:r>
            <a:br>
              <a:rPr lang="en-US"/>
            </a:br>
            <a:br>
              <a:rPr lang="en-US"/>
            </a:br>
            <a:r>
              <a:rPr lang="en-US"/>
              <a:t>• Micro‑poll – Ask: Should Boston create child trust accounts funded by cannabis tax for Freedmen kids? Quick yes/no on screen.</a:t>
            </a:r>
            <a:br>
              <a:rPr lang="en-US"/>
            </a:br>
            <a:br>
              <a:rPr lang="en-US"/>
            </a:br>
            <a:r>
              <a:rPr lang="en-US"/>
              <a:t>Transition: “Economic scarcity is only half the picture.  Let’s see how justice‑system bias and business barriers tighten the vise on Freedmen families.”When we examine poverty over the last century, a clear pattern emerges: U.S.–born Black Bostonians consistently experience poverty at three to four times the white rate. This is not because Freedmen lack ambition or education—it’s because the starting line was set generations back by law. Newer Black immigrants face obstacles too, but they often arrive with different social networks and without the weight of chattel‑slavery legacy."or When we examine poverty over the last century, a clear pattern emerges: U.S.–born Black Bostonians consistently experience poverty at three to four times the white rate. This is not because Freedmen lack ambition or education—it's because the starting line was set generations back by law. Newer Black immigrants face obstacles too, but they often arrive with different social networks and without the weight of chattel‑slavery legacy.</a:t>
            </a:r>
            <a:endParaRPr/>
          </a:p>
        </p:txBody>
      </p:sp>
      <p:sp>
        <p:nvSpPr>
          <p:cNvPr id="254" name="Google Shape;25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8" name="Google Shape;26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Hook (10 sec) – “Raise your hand if you know someone who’s been locked up in Massachusetts.  Now, keep it up if that person was white.”  (Most hands drop.)</a:t>
            </a:r>
            <a:br>
              <a:rPr lang="en-US"/>
            </a:br>
            <a:br>
              <a:rPr lang="en-US"/>
            </a:br>
            <a:r>
              <a:rPr lang="en-US"/>
              <a:t>• Story anchor – Brief story of Marcus, a Freedmen entrepreneur denied a city janitorial contract three years straight.</a:t>
            </a:r>
            <a:br>
              <a:rPr lang="en-US"/>
            </a:br>
            <a:br>
              <a:rPr lang="en-US"/>
            </a:br>
            <a:r>
              <a:rPr lang="en-US"/>
              <a:t>• Plain‑language sidebar – “Procurement is city‑speak for ‘Who gets paid.’  Right now, Freedmen businesses practically need a secret handshake to get in.”</a:t>
            </a:r>
            <a:br>
              <a:rPr lang="en-US"/>
            </a:br>
            <a:br>
              <a:rPr lang="en-US"/>
            </a:br>
            <a:r>
              <a:rPr lang="en-US"/>
              <a:t>• Micro‑interaction – Live poll: Should Boston set aside 10 % of city contracts for Freedmen‑owned firms? Display results instantly.</a:t>
            </a:r>
            <a:br>
              <a:rPr lang="en-US"/>
            </a:br>
            <a:br>
              <a:rPr lang="en-US"/>
            </a:br>
            <a:r>
              <a:rPr lang="en-US"/>
              <a:t>Transition: “These structural barriers show why economic fixes alone aren’t enough.  Freedmen need protected‑class recognition so every solution—from housing to contracts—survives the courtroom gauntlet.or "Economic exclusion shows up in two other spheres: the justice system and small‑business ownership. Freedmen are more likely to be jailed and less likely to own a business. Even with Boston’s recent supplier‑diversity push, most contract dollars bypass Freedmen entrepreneurs. Addressing these structural barriers is essential for closing the wealth gap."Black Bostonians are incarcerated at 4.1× the white rate in Massachusetts jails (Vera Institute, 2015) (5).</a:t>
            </a:r>
            <a:br>
              <a:rPr lang="en-US"/>
            </a:br>
            <a:br>
              <a:rPr lang="en-US"/>
            </a:br>
            <a:r>
              <a:rPr lang="en-US"/>
              <a:t>Massachusetts locks up 808 Black people per 100k residents vs. 196 white (2015).</a:t>
            </a:r>
            <a:br>
              <a:rPr lang="en-US"/>
            </a:br>
            <a:br>
              <a:rPr lang="en-US"/>
            </a:br>
            <a:r>
              <a:rPr lang="en-US"/>
              <a:t>Only 14% of businesses in the Boston metro are minority‑owned; Black‑owned share is under 3%, disproportionate to ~20% Black population (6).</a:t>
            </a:r>
            <a:br>
              <a:rPr lang="en-US"/>
            </a:br>
            <a:br>
              <a:rPr lang="en-US"/>
            </a:br>
            <a:r>
              <a:rPr lang="en-US"/>
              <a:t>City contracts to certified MBEs reached 11% of discretionary spend in FY 24, but Freedmen entrepreneurs capture an even smaller share (7).</a:t>
            </a:r>
            <a:br>
              <a:rPr lang="en-US"/>
            </a:br>
            <a:br>
              <a:rPr lang="en-US"/>
            </a:br>
            <a:r>
              <a:rPr lang="en-US"/>
              <a:t>HD.3879 proposes set‑asides for Freedmen businesses to close procurement gap.</a:t>
            </a:r>
            <a:endParaRPr/>
          </a:p>
        </p:txBody>
      </p:sp>
      <p:sp>
        <p:nvSpPr>
          <p:cNvPr id="269" name="Google Shape;269;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Hook (10 sec) – Display two big emojis— and .  “ Harvard’s race plan struck down…  Japanese‑American redress upheld.  What made the difference?  Status.”</a:t>
            </a:r>
            <a:br>
              <a:rPr lang="en-US"/>
            </a:br>
            <a:br>
              <a:rPr lang="en-US"/>
            </a:br>
            <a:r>
              <a:rPr lang="en-US"/>
              <a:t>• Story anchor – 60‑second story of Fred Korematsu finally receiving his redress check in 1990, then ask: “Who will be Boston’s Korematsu moment for Freedmen?”</a:t>
            </a:r>
            <a:br>
              <a:rPr lang="en-US"/>
            </a:br>
            <a:br>
              <a:rPr lang="en-US"/>
            </a:br>
            <a:r>
              <a:rPr lang="en-US"/>
              <a:t>• Plain‑language sidebar – “Section 2 of the 13th Amendment is Congress’s delete‑button for slavery’s leftovers.”</a:t>
            </a:r>
            <a:br>
              <a:rPr lang="en-US"/>
            </a:br>
            <a:br>
              <a:rPr lang="en-US"/>
            </a:br>
            <a:r>
              <a:rPr lang="en-US"/>
              <a:t>• Micro‑poll – QR slide: Should Massachusetts define ‘Freedmen’ as a protected class in its civil‑rights code? Display live results.</a:t>
            </a:r>
            <a:br>
              <a:rPr lang="en-US"/>
            </a:br>
            <a:br>
              <a:rPr lang="en-US"/>
            </a:br>
            <a:r>
              <a:rPr lang="en-US"/>
              <a:t>• Reinforce bullet three in everyday terms: “When Justice Kavanaugh says ‘formally race‑neutral,’ that’s Supreme‑Court speak for constitutionally safe.”</a:t>
            </a:r>
            <a:br>
              <a:rPr lang="en-US"/>
            </a:br>
            <a:br>
              <a:rPr lang="en-US"/>
            </a:br>
            <a:r>
              <a:rPr lang="en-US"/>
              <a:t>Transition: “Okay, we know a Freedmen class can pass the legal smell test.  Now let’s see why that matters when we put status‑based and race‑based programs side‑by‑side.”** "With all four pillars in place, we can now synthesize a roadmap for Boston: How do we operationalize Freedmen status into concrete, defensible policy?"or Protected‑class status is the final piece of the puzzle. Congress already used its Thirteenth‑Amendment power to abolish slavery; Section 2 lets it erase the lingering harms. By framing programs around the status of being a descendant of U.S. chattel slavery, lawmakers avoid the strict scrutiny that often sinks race‑based initiatives.</a:t>
            </a:r>
            <a:br>
              <a:rPr lang="en-US"/>
            </a:br>
            <a:br>
              <a:rPr lang="en-US"/>
            </a:br>
            <a:r>
              <a:rPr lang="en-US"/>
              <a:t>The Court itself has telegraphed this path: both Justice Kavanaugh and Justice Thomas have acknowledged that Freedmen benefits are 'formally race‑neutral.' Boston and Massachusetts can build on that reasoning. The Civil Liberties Act compensated internees and their heirs for a specific governmental wrongdoing; a Freedmen statute would mirror that logic.</a:t>
            </a:r>
            <a:endParaRPr/>
          </a:p>
        </p:txBody>
      </p:sp>
      <p:sp>
        <p:nvSpPr>
          <p:cNvPr id="288" name="Google Shape;288;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Hook (10 sec) – Show a scale graphic tipping toward the status column.  “One side keeps crashing in court, the other keeps winning.  Which one should Boston pick?”</a:t>
            </a:r>
            <a:br>
              <a:rPr lang="en-US"/>
            </a:br>
            <a:br>
              <a:rPr lang="en-US"/>
            </a:br>
            <a:r>
              <a:rPr lang="en-US"/>
              <a:t>• Story anchor – Short anecdote about the 1988 redress signing ceremony: President Reagan handing checks to internees—proof the Court didn’t strike it.</a:t>
            </a:r>
            <a:br>
              <a:rPr lang="en-US"/>
            </a:br>
            <a:br>
              <a:rPr lang="en-US"/>
            </a:br>
            <a:r>
              <a:rPr lang="en-US"/>
              <a:t>• Plain‑language sidebar – “Strict scrutiny is the legal version of a 7‑foot high‑jump bar.  Status drops it to waist‑high.”</a:t>
            </a:r>
            <a:br>
              <a:rPr lang="en-US"/>
            </a:br>
            <a:br>
              <a:rPr lang="en-US"/>
            </a:br>
            <a:r>
              <a:rPr lang="en-US"/>
              <a:t>• Audience interaction – Quick show of hands: Who thinks Harvard will get its diversity numbers back through race‑neutral proxies? Contrast with status pathway.</a:t>
            </a:r>
            <a:br>
              <a:rPr lang="en-US"/>
            </a:br>
            <a:br>
              <a:rPr lang="en-US"/>
            </a:br>
            <a:r>
              <a:rPr lang="en-US"/>
              <a:t>Transition: “Even with a solid constitutional path, critics cry ‘ancestry discrimination.’  Let’s shut that argument down next.”or This table summarizes why status‑based remedies are constitutionally sturdier. Race‑based policies must jump the high bar of strict scrutiny and often fail due to over‑inclusion or under‑inclusion. A Freedmen classification is inherently narrower: it applies only to people directly linked to U.S. slavery, irrespective of skin color, and addresses a discrete historic harm.</a:t>
            </a:r>
            <a:br>
              <a:rPr lang="en-US"/>
            </a:br>
            <a:br>
              <a:rPr lang="en-US"/>
            </a:br>
            <a:r>
              <a:rPr lang="en-US"/>
              <a:t>Massachusetts can therefore design programs—housing grants, business set‑asides, educational scholarships—that focus on descendants of enslaved persons, and do so with greater confidence that courts will uphold them.</a:t>
            </a:r>
            <a:endParaRPr/>
          </a:p>
        </p:txBody>
      </p:sp>
      <p:sp>
        <p:nvSpPr>
          <p:cNvPr id="319" name="Google Shape;31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Hook (10 sec) – “In 30 seconds, I’ll show why ancestry discrimination is a paper tiger.  First, by show of hands: who here is a military veteran or the child of one?”  (Hands.)  “Congratulations—you already benefit from a status‑based program.”</a:t>
            </a:r>
            <a:br>
              <a:rPr lang="en-US"/>
            </a:br>
            <a:br>
              <a:rPr lang="en-US"/>
            </a:br>
            <a:r>
              <a:rPr lang="en-US"/>
              <a:t>• Story anchor – Quick analogy: “Just like the GI Bill rewards service status, Freedmen programs repair enslavement status.”</a:t>
            </a:r>
            <a:br>
              <a:rPr lang="en-US"/>
            </a:br>
            <a:br>
              <a:rPr lang="en-US"/>
            </a:br>
            <a:r>
              <a:rPr lang="en-US"/>
              <a:t>• Plain‑language sidebar – “Status ≠ race.  Status answers: ‘What did the government do to you or your ancestor?’”</a:t>
            </a:r>
            <a:br>
              <a:rPr lang="en-US"/>
            </a:br>
            <a:br>
              <a:rPr lang="en-US"/>
            </a:br>
            <a:r>
              <a:rPr lang="en-US"/>
              <a:t>• Micro‑interaction – Ask audience to shout “harm” or “race” as you list Japanese internment, slavery, hurricane relief.  Emphasize harm triggers status.</a:t>
            </a:r>
            <a:br>
              <a:rPr lang="en-US"/>
            </a:br>
            <a:br>
              <a:rPr lang="en-US"/>
            </a:br>
            <a:r>
              <a:rPr lang="en-US"/>
              <a:t>• Summarize with a one‑sentence chant: “It’s the harm, not the heritage!” Have audience repeat.</a:t>
            </a:r>
            <a:br>
              <a:rPr lang="en-US"/>
            </a:br>
            <a:br>
              <a:rPr lang="en-US"/>
            </a:br>
            <a:r>
              <a:rPr lang="en-US"/>
              <a:t>Transition: “Armed with four iron‑clad pillars and a constitutional green light, the next step is action.  Let’s map the road from Juneteenth to policy adoption.”or Critics such as Cameron Norris and Andrew Quinio label Freedmen benefits 'ancestry discrimination.' That argument misses the constitutional point.</a:t>
            </a:r>
            <a:br>
              <a:rPr lang="en-US"/>
            </a:br>
            <a:br>
              <a:rPr lang="en-US"/>
            </a:br>
            <a:r>
              <a:rPr lang="en-US"/>
              <a:t>– The class is defined by the state‑imposed condition of slavery, not ethnicity. – Section 2 of the 13th Amendment gives lawmakers a unique mandate to remedy that very harm. – The Court repeatedly treats status‑based reparations differently from race‑based preferences—see the Japanese‑American redress law and the justices' own language in SFFA oral argument.</a:t>
            </a:r>
            <a:br>
              <a:rPr lang="en-US"/>
            </a:br>
            <a:br>
              <a:rPr lang="en-US"/>
            </a:br>
            <a:r>
              <a:rPr lang="en-US"/>
              <a:t>When benefits are carefully drafted—limited to documented descendants, focused on eliminating concrete disparities—they are constitutionally safer than any broad racial remedy.</a:t>
            </a:r>
            <a:br>
              <a:rPr lang="en-US"/>
            </a:br>
            <a:br>
              <a:rPr lang="en-US"/>
            </a:br>
            <a:r>
              <a:rPr lang="en-US"/>
              <a:t>Bottom line: Ancestry is incidental; the legal disability is decisive—so Freedmen programs can clear the constitutional bar where race‑based plans fail.</a:t>
            </a:r>
            <a:endParaRPr/>
          </a:p>
        </p:txBody>
      </p:sp>
      <p:sp>
        <p:nvSpPr>
          <p:cNvPr id="351" name="Google Shape;351;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3" name="Google Shape;37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We've covered a lot of ground today, examining Freedmen status through legal, political, socioeconomic, and protected class lenses. Now I'd be happy to address your questions about any aspect of this framework and how it applies to Boston's reparations efforts.</a:t>
            </a:r>
            <a:endParaRPr/>
          </a:p>
        </p:txBody>
      </p:sp>
      <p:sp>
        <p:nvSpPr>
          <p:cNvPr id="396" name="Google Shape;39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1 master">
  <p:cSld name="Slide 1 master">
    <p:spTree>
      <p:nvGrpSpPr>
        <p:cNvPr id="1" name="Shape 10"/>
        <p:cNvGrpSpPr/>
        <p:nvPr/>
      </p:nvGrpSpPr>
      <p:grpSpPr>
        <a:xfrm>
          <a:off x="0" y="0"/>
          <a:ext cx="0" cy="0"/>
          <a:chOff x="0" y="0"/>
          <a:chExt cx="0" cy="0"/>
        </a:xfrm>
      </p:grpSpPr>
      <p:pic>
        <p:nvPicPr>
          <p:cNvPr id="11" name="Google Shape;11;p2"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2" name="Google Shape;12;p2"/>
          <p:cNvSpPr/>
          <p:nvPr/>
        </p:nvSpPr>
        <p:spPr>
          <a:xfrm>
            <a:off x="0" y="0"/>
            <a:ext cx="14630400" cy="8229600"/>
          </a:xfrm>
          <a:prstGeom prst="rect">
            <a:avLst/>
          </a:prstGeom>
          <a:solidFill>
            <a:srgbClr val="0707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ide 2 master">
  <p:cSld name="Slide 2 master">
    <p:spTree>
      <p:nvGrpSpPr>
        <p:cNvPr id="1" name="Shape 13"/>
        <p:cNvGrpSpPr/>
        <p:nvPr/>
      </p:nvGrpSpPr>
      <p:grpSpPr>
        <a:xfrm>
          <a:off x="0" y="0"/>
          <a:ext cx="0" cy="0"/>
          <a:chOff x="0" y="0"/>
          <a:chExt cx="0" cy="0"/>
        </a:xfrm>
      </p:grpSpPr>
      <p:pic>
        <p:nvPicPr>
          <p:cNvPr id="14" name="Google Shape;14;p3"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5" name="Google Shape;15;p3"/>
          <p:cNvSpPr/>
          <p:nvPr/>
        </p:nvSpPr>
        <p:spPr>
          <a:xfrm>
            <a:off x="0" y="0"/>
            <a:ext cx="14630400" cy="8229600"/>
          </a:xfrm>
          <a:prstGeom prst="rect">
            <a:avLst/>
          </a:prstGeom>
          <a:solidFill>
            <a:srgbClr val="0707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3 master">
  <p:cSld name="Slide 3 master">
    <p:spTree>
      <p:nvGrpSpPr>
        <p:cNvPr id="1" name="Shape 16"/>
        <p:cNvGrpSpPr/>
        <p:nvPr/>
      </p:nvGrpSpPr>
      <p:grpSpPr>
        <a:xfrm>
          <a:off x="0" y="0"/>
          <a:ext cx="0" cy="0"/>
          <a:chOff x="0" y="0"/>
          <a:chExt cx="0" cy="0"/>
        </a:xfrm>
      </p:grpSpPr>
      <p:pic>
        <p:nvPicPr>
          <p:cNvPr id="17" name="Google Shape;17;p4"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18" name="Google Shape;18;p4"/>
          <p:cNvSpPr/>
          <p:nvPr/>
        </p:nvSpPr>
        <p:spPr>
          <a:xfrm>
            <a:off x="0" y="0"/>
            <a:ext cx="14630400" cy="8229600"/>
          </a:xfrm>
          <a:prstGeom prst="rect">
            <a:avLst/>
          </a:prstGeom>
          <a:solidFill>
            <a:srgbClr val="0707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lide 4 master">
  <p:cSld name="Slide 4 master">
    <p:spTree>
      <p:nvGrpSpPr>
        <p:cNvPr id="1" name="Shape 19"/>
        <p:cNvGrpSpPr/>
        <p:nvPr/>
      </p:nvGrpSpPr>
      <p:grpSpPr>
        <a:xfrm>
          <a:off x="0" y="0"/>
          <a:ext cx="0" cy="0"/>
          <a:chOff x="0" y="0"/>
          <a:chExt cx="0" cy="0"/>
        </a:xfrm>
      </p:grpSpPr>
      <p:pic>
        <p:nvPicPr>
          <p:cNvPr id="20" name="Google Shape;20;p5"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21" name="Google Shape;21;p5"/>
          <p:cNvSpPr/>
          <p:nvPr/>
        </p:nvSpPr>
        <p:spPr>
          <a:xfrm>
            <a:off x="0" y="0"/>
            <a:ext cx="14630400" cy="8229600"/>
          </a:xfrm>
          <a:prstGeom prst="rect">
            <a:avLst/>
          </a:prstGeom>
          <a:solidFill>
            <a:srgbClr val="0707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lide 5 master">
  <p:cSld name="Slide 5 master">
    <p:spTree>
      <p:nvGrpSpPr>
        <p:cNvPr id="1" name="Shape 22"/>
        <p:cNvGrpSpPr/>
        <p:nvPr/>
      </p:nvGrpSpPr>
      <p:grpSpPr>
        <a:xfrm>
          <a:off x="0" y="0"/>
          <a:ext cx="0" cy="0"/>
          <a:chOff x="0" y="0"/>
          <a:chExt cx="0" cy="0"/>
        </a:xfrm>
      </p:grpSpPr>
      <p:pic>
        <p:nvPicPr>
          <p:cNvPr id="23" name="Google Shape;23;p6"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24" name="Google Shape;24;p6"/>
          <p:cNvSpPr/>
          <p:nvPr/>
        </p:nvSpPr>
        <p:spPr>
          <a:xfrm>
            <a:off x="0" y="0"/>
            <a:ext cx="14630400" cy="8229600"/>
          </a:xfrm>
          <a:prstGeom prst="rect">
            <a:avLst/>
          </a:prstGeom>
          <a:solidFill>
            <a:srgbClr val="0707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 6 master">
  <p:cSld name="Slide 6 master">
    <p:spTree>
      <p:nvGrpSpPr>
        <p:cNvPr id="1" name="Shape 25"/>
        <p:cNvGrpSpPr/>
        <p:nvPr/>
      </p:nvGrpSpPr>
      <p:grpSpPr>
        <a:xfrm>
          <a:off x="0" y="0"/>
          <a:ext cx="0" cy="0"/>
          <a:chOff x="0" y="0"/>
          <a:chExt cx="0" cy="0"/>
        </a:xfrm>
      </p:grpSpPr>
      <p:pic>
        <p:nvPicPr>
          <p:cNvPr id="26" name="Google Shape;26;p7"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27" name="Google Shape;27;p7"/>
          <p:cNvSpPr/>
          <p:nvPr/>
        </p:nvSpPr>
        <p:spPr>
          <a:xfrm>
            <a:off x="0" y="0"/>
            <a:ext cx="14630400" cy="8229600"/>
          </a:xfrm>
          <a:prstGeom prst="rect">
            <a:avLst/>
          </a:prstGeom>
          <a:solidFill>
            <a:srgbClr val="0707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 7 master">
  <p:cSld name="Slide 7 master">
    <p:spTree>
      <p:nvGrpSpPr>
        <p:cNvPr id="1" name="Shape 28"/>
        <p:cNvGrpSpPr/>
        <p:nvPr/>
      </p:nvGrpSpPr>
      <p:grpSpPr>
        <a:xfrm>
          <a:off x="0" y="0"/>
          <a:ext cx="0" cy="0"/>
          <a:chOff x="0" y="0"/>
          <a:chExt cx="0" cy="0"/>
        </a:xfrm>
      </p:grpSpPr>
      <p:pic>
        <p:nvPicPr>
          <p:cNvPr id="29" name="Google Shape;29;p8"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30" name="Google Shape;30;p8"/>
          <p:cNvSpPr/>
          <p:nvPr/>
        </p:nvSpPr>
        <p:spPr>
          <a:xfrm>
            <a:off x="0" y="0"/>
            <a:ext cx="14630400" cy="8229600"/>
          </a:xfrm>
          <a:prstGeom prst="rect">
            <a:avLst/>
          </a:prstGeom>
          <a:solidFill>
            <a:srgbClr val="0707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ide 8 master">
  <p:cSld name="Slide 8 master">
    <p:spTree>
      <p:nvGrpSpPr>
        <p:cNvPr id="1" name="Shape 31"/>
        <p:cNvGrpSpPr/>
        <p:nvPr/>
      </p:nvGrpSpPr>
      <p:grpSpPr>
        <a:xfrm>
          <a:off x="0" y="0"/>
          <a:ext cx="0" cy="0"/>
          <a:chOff x="0" y="0"/>
          <a:chExt cx="0" cy="0"/>
        </a:xfrm>
      </p:grpSpPr>
      <p:pic>
        <p:nvPicPr>
          <p:cNvPr id="32" name="Google Shape;32;p9"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33" name="Google Shape;33;p9"/>
          <p:cNvSpPr/>
          <p:nvPr/>
        </p:nvSpPr>
        <p:spPr>
          <a:xfrm>
            <a:off x="0" y="0"/>
            <a:ext cx="14630400" cy="8229600"/>
          </a:xfrm>
          <a:prstGeom prst="rect">
            <a:avLst/>
          </a:prstGeom>
          <a:solidFill>
            <a:srgbClr val="0707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9 master">
  <p:cSld name="Slide 9 master">
    <p:spTree>
      <p:nvGrpSpPr>
        <p:cNvPr id="1" name="Shape 34"/>
        <p:cNvGrpSpPr/>
        <p:nvPr/>
      </p:nvGrpSpPr>
      <p:grpSpPr>
        <a:xfrm>
          <a:off x="0" y="0"/>
          <a:ext cx="0" cy="0"/>
          <a:chOff x="0" y="0"/>
          <a:chExt cx="0" cy="0"/>
        </a:xfrm>
      </p:grpSpPr>
      <p:pic>
        <p:nvPicPr>
          <p:cNvPr id="35" name="Google Shape;35;p10"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36" name="Google Shape;36;p10"/>
          <p:cNvSpPr/>
          <p:nvPr/>
        </p:nvSpPr>
        <p:spPr>
          <a:xfrm>
            <a:off x="0" y="0"/>
            <a:ext cx="14630400" cy="8229600"/>
          </a:xfrm>
          <a:prstGeom prst="rect">
            <a:avLst/>
          </a:prstGeom>
          <a:solidFill>
            <a:srgbClr val="0707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lide 10 master">
  <p:cSld name="Slide 10 master">
    <p:spTree>
      <p:nvGrpSpPr>
        <p:cNvPr id="1" name="Shape 37"/>
        <p:cNvGrpSpPr/>
        <p:nvPr/>
      </p:nvGrpSpPr>
      <p:grpSpPr>
        <a:xfrm>
          <a:off x="0" y="0"/>
          <a:ext cx="0" cy="0"/>
          <a:chOff x="0" y="0"/>
          <a:chExt cx="0" cy="0"/>
        </a:xfrm>
      </p:grpSpPr>
      <p:pic>
        <p:nvPicPr>
          <p:cNvPr id="38" name="Google Shape;38;p11"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39" name="Google Shape;39;p11"/>
          <p:cNvSpPr/>
          <p:nvPr/>
        </p:nvSpPr>
        <p:spPr>
          <a:xfrm>
            <a:off x="0" y="0"/>
            <a:ext cx="14630400" cy="8229600"/>
          </a:xfrm>
          <a:prstGeom prst="rect">
            <a:avLst/>
          </a:prstGeom>
          <a:solidFill>
            <a:srgbClr val="0707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lide 11 master">
  <p:cSld name="Slide 11 master">
    <p:spTree>
      <p:nvGrpSpPr>
        <p:cNvPr id="1" name="Shape 40"/>
        <p:cNvGrpSpPr/>
        <p:nvPr/>
      </p:nvGrpSpPr>
      <p:grpSpPr>
        <a:xfrm>
          <a:off x="0" y="0"/>
          <a:ext cx="0" cy="0"/>
          <a:chOff x="0" y="0"/>
          <a:chExt cx="0" cy="0"/>
        </a:xfrm>
      </p:grpSpPr>
      <p:pic>
        <p:nvPicPr>
          <p:cNvPr id="41" name="Google Shape;41;p12"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42" name="Google Shape;42;p12"/>
          <p:cNvSpPr/>
          <p:nvPr/>
        </p:nvSpPr>
        <p:spPr>
          <a:xfrm>
            <a:off x="0" y="0"/>
            <a:ext cx="14630400" cy="8229600"/>
          </a:xfrm>
          <a:prstGeom prst="rect">
            <a:avLst/>
          </a:prstGeom>
          <a:solidFill>
            <a:srgbClr val="0707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lide 12 master">
  <p:cSld name="Slide 12 master">
    <p:spTree>
      <p:nvGrpSpPr>
        <p:cNvPr id="1" name="Shape 43"/>
        <p:cNvGrpSpPr/>
        <p:nvPr/>
      </p:nvGrpSpPr>
      <p:grpSpPr>
        <a:xfrm>
          <a:off x="0" y="0"/>
          <a:ext cx="0" cy="0"/>
          <a:chOff x="0" y="0"/>
          <a:chExt cx="0" cy="0"/>
        </a:xfrm>
      </p:grpSpPr>
      <p:pic>
        <p:nvPicPr>
          <p:cNvPr id="44" name="Google Shape;44;p13"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45" name="Google Shape;45;p13"/>
          <p:cNvSpPr/>
          <p:nvPr/>
        </p:nvSpPr>
        <p:spPr>
          <a:xfrm>
            <a:off x="0" y="0"/>
            <a:ext cx="14630400" cy="8229600"/>
          </a:xfrm>
          <a:prstGeom prst="rect">
            <a:avLst/>
          </a:prstGeom>
          <a:solidFill>
            <a:srgbClr val="0707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lide 13 master">
  <p:cSld name="Slide 13 master">
    <p:spTree>
      <p:nvGrpSpPr>
        <p:cNvPr id="1" name="Shape 46"/>
        <p:cNvGrpSpPr/>
        <p:nvPr/>
      </p:nvGrpSpPr>
      <p:grpSpPr>
        <a:xfrm>
          <a:off x="0" y="0"/>
          <a:ext cx="0" cy="0"/>
          <a:chOff x="0" y="0"/>
          <a:chExt cx="0" cy="0"/>
        </a:xfrm>
      </p:grpSpPr>
      <p:pic>
        <p:nvPicPr>
          <p:cNvPr id="47" name="Google Shape;47;p14"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48" name="Google Shape;48;p14"/>
          <p:cNvSpPr/>
          <p:nvPr/>
        </p:nvSpPr>
        <p:spPr>
          <a:xfrm>
            <a:off x="0" y="0"/>
            <a:ext cx="14630400" cy="8229600"/>
          </a:xfrm>
          <a:prstGeom prst="rect">
            <a:avLst/>
          </a:prstGeom>
          <a:solidFill>
            <a:srgbClr val="0707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14 master">
  <p:cSld name="Slide 14 master">
    <p:spTree>
      <p:nvGrpSpPr>
        <p:cNvPr id="1" name="Shape 49"/>
        <p:cNvGrpSpPr/>
        <p:nvPr/>
      </p:nvGrpSpPr>
      <p:grpSpPr>
        <a:xfrm>
          <a:off x="0" y="0"/>
          <a:ext cx="0" cy="0"/>
          <a:chOff x="0" y="0"/>
          <a:chExt cx="0" cy="0"/>
        </a:xfrm>
      </p:grpSpPr>
      <p:pic>
        <p:nvPicPr>
          <p:cNvPr id="50" name="Google Shape;50;p15"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51" name="Google Shape;51;p15"/>
          <p:cNvSpPr/>
          <p:nvPr/>
        </p:nvSpPr>
        <p:spPr>
          <a:xfrm>
            <a:off x="0" y="0"/>
            <a:ext cx="14630400" cy="8229600"/>
          </a:xfrm>
          <a:prstGeom prst="rect">
            <a:avLst/>
          </a:prstGeom>
          <a:solidFill>
            <a:srgbClr val="0707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lide 15 master">
  <p:cSld name="Slide 15 master">
    <p:spTree>
      <p:nvGrpSpPr>
        <p:cNvPr id="1" name="Shape 52"/>
        <p:cNvGrpSpPr/>
        <p:nvPr/>
      </p:nvGrpSpPr>
      <p:grpSpPr>
        <a:xfrm>
          <a:off x="0" y="0"/>
          <a:ext cx="0" cy="0"/>
          <a:chOff x="0" y="0"/>
          <a:chExt cx="0" cy="0"/>
        </a:xfrm>
      </p:grpSpPr>
      <p:pic>
        <p:nvPicPr>
          <p:cNvPr id="53" name="Google Shape;53;p16" descr="preencoded.png"/>
          <p:cNvPicPr preferRelativeResize="0"/>
          <p:nvPr/>
        </p:nvPicPr>
        <p:blipFill rotWithShape="1">
          <a:blip r:embed="rId2">
            <a:alphaModFix/>
          </a:blip>
          <a:srcRect/>
          <a:stretch/>
        </p:blipFill>
        <p:spPr>
          <a:xfrm>
            <a:off x="0" y="0"/>
            <a:ext cx="14630400" cy="8229600"/>
          </a:xfrm>
          <a:prstGeom prst="rect">
            <a:avLst/>
          </a:prstGeom>
          <a:noFill/>
          <a:ln>
            <a:noFill/>
          </a:ln>
        </p:spPr>
      </p:pic>
      <p:sp>
        <p:nvSpPr>
          <p:cNvPr id="54" name="Google Shape;54;p16"/>
          <p:cNvSpPr/>
          <p:nvPr/>
        </p:nvSpPr>
        <p:spPr>
          <a:xfrm>
            <a:off x="0" y="0"/>
            <a:ext cx="14630400" cy="8229600"/>
          </a:xfrm>
          <a:prstGeom prst="rect">
            <a:avLst/>
          </a:prstGeom>
          <a:solidFill>
            <a:srgbClr val="0707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5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law.cornell.edu/wex/legal_statu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www.eeoc.gov/protected-classes" TargetMode="External"/><Relationship Id="rId5" Type="http://schemas.openxmlformats.org/officeDocument/2006/relationships/hyperlink" Target="https://www.apa.org/topics/socioeconomic-status" TargetMode="External"/><Relationship Id="rId4" Type="http://schemas.openxmlformats.org/officeDocument/2006/relationships/hyperlink" Target="https://www.unhcr.org/en-us/stateless-people.html"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bostonfed.org/publications/one-time-pubs/color-of-wealth.aspx" TargetMode="External"/><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constitution.congress.gov/constitution/amendment-15/" TargetMode="External"/><Relationship Id="rId5" Type="http://schemas.openxmlformats.org/officeDocument/2006/relationships/image" Target="../media/image6.png"/><Relationship Id="rId10" Type="http://schemas.openxmlformats.org/officeDocument/2006/relationships/hyperlink" Target="https://www.congress.gov/bill/100th-congress/house-bill/442" TargetMode="External"/><Relationship Id="rId4" Type="http://schemas.openxmlformats.org/officeDocument/2006/relationships/hyperlink" Target="https://constitution.congress.gov/constitution/amendment-13/" TargetMode="Externa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hyperlink" Target="https://cite.case.law/ala/39/655/"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hyperlink" Target="https://www.loc.gov/item/2021667858/" TargetMode="External"/><Relationship Id="rId5" Type="http://schemas.openxmlformats.org/officeDocument/2006/relationships/hyperlink" Target="https://cite.case.law/conn/50/501/" TargetMode="External"/><Relationship Id="rId4" Type="http://schemas.openxmlformats.org/officeDocument/2006/relationships/hyperlink" Target="https://constitution.congress.gov/constitution/amendment-13/"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cite.case.law/ala/39/655/"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hyperlink" Target="https://www.loc.gov/item/2021667858/" TargetMode="External"/><Relationship Id="rId5" Type="http://schemas.openxmlformats.org/officeDocument/2006/relationships/hyperlink" Target="https://cite.case.law/conn/50/501/" TargetMode="External"/><Relationship Id="rId4" Type="http://schemas.openxmlformats.org/officeDocument/2006/relationships/hyperlink" Target="https://constitution.congress.gov/constitution/amendment-13/"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constitution.congress.gov/constitution/amendment-15/"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www.bostonfed.org/publications/one-time-pubs/color-of-wealth.aspx"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hyperlink" Target="https://www.jchs.harvard.edu/sites/default/files/Harvard_JCHS_mapping_neighborhood_change_boston_january_2019.pdf" TargetMode="Externa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hyperlink" Target="https://www.census.gov"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constitution.congress.gov/constitution/amendment-13/"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hyperlink" Target="https://www.congress.gov/bill/100th-congress/house-bill/442"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cite.case.law/conn/50/501/" TargetMode="External"/><Relationship Id="rId13" Type="http://schemas.openxmlformats.org/officeDocument/2006/relationships/hyperlink" Target="https://www.bostonindicators.org/reports/report-website-pages/kids-today" TargetMode="External"/><Relationship Id="rId18" Type="http://schemas.openxmlformats.org/officeDocument/2006/relationships/hyperlink" Target="https://malegislature.gov/Bills/193/HD3879" TargetMode="External"/><Relationship Id="rId3" Type="http://schemas.openxmlformats.org/officeDocument/2006/relationships/hyperlink" Target="https://constitution.congress.gov" TargetMode="External"/><Relationship Id="rId7" Type="http://schemas.openxmlformats.org/officeDocument/2006/relationships/hyperlink" Target="https://cite.case.law/ala/39/655/" TargetMode="External"/><Relationship Id="rId12" Type="http://schemas.openxmlformats.org/officeDocument/2006/relationships/hyperlink" Target="https://www.jchs.harvard.edu/sites/default/files/Harvard_JCHS_mapping_neighborhood_change_boston_january_2019.pdf" TargetMode="External"/><Relationship Id="rId17" Type="http://schemas.openxmlformats.org/officeDocument/2006/relationships/hyperlink" Target="https://malegislature.gov/Bills/193/H1696" TargetMode="External"/><Relationship Id="rId2" Type="http://schemas.openxmlformats.org/officeDocument/2006/relationships/notesSlide" Target="../notesSlides/notesSlide15.xml"/><Relationship Id="rId16" Type="http://schemas.openxmlformats.org/officeDocument/2006/relationships/hyperlink" Target="https://www.boston.gov/sites/default/files/file/2024/10/Equity%20in%20City%20Contracts%20Report%20FY2024%20%281%29.pdf" TargetMode="External"/><Relationship Id="rId20" Type="http://schemas.openxmlformats.org/officeDocument/2006/relationships/hyperlink" Target="https://dsl.richmond.edu/panorama/redlining/" TargetMode="External"/><Relationship Id="rId1" Type="http://schemas.openxmlformats.org/officeDocument/2006/relationships/slideLayout" Target="../slideLayouts/slideLayout14.xml"/><Relationship Id="rId6" Type="http://schemas.openxmlformats.org/officeDocument/2006/relationships/hyperlink" Target="https://www.supremecourt.gov/oral_arguments/argument_transcripts/2022/21-707_5436.pdf" TargetMode="External"/><Relationship Id="rId11" Type="http://schemas.openxmlformats.org/officeDocument/2006/relationships/hyperlink" Target="https://www.bostonfed.org/publications/one-time-pubs/color-of-wealth.aspx" TargetMode="External"/><Relationship Id="rId5" Type="http://schemas.openxmlformats.org/officeDocument/2006/relationships/hyperlink" Target="https://supreme.justia.com/cases/federal/us/600/21-707/" TargetMode="External"/><Relationship Id="rId15" Type="http://schemas.openxmlformats.org/officeDocument/2006/relationships/hyperlink" Target="https://advocacy.sba.gov/wp-content/uploads/2023/11/2023-Small-Business-Economic-Profile-MA.pdf" TargetMode="External"/><Relationship Id="rId10" Type="http://schemas.openxmlformats.org/officeDocument/2006/relationships/hyperlink" Target="https://www.archives.gov/milestone-documents/special-field-order-no-15" TargetMode="External"/><Relationship Id="rId19" Type="http://schemas.openxmlformats.org/officeDocument/2006/relationships/hyperlink" Target="https://www.brookings.edu/articles/black-veterans-and-the-gi-bill" TargetMode="External"/><Relationship Id="rId4" Type="http://schemas.openxmlformats.org/officeDocument/2006/relationships/hyperlink" Target="https://supreme.justia.com/cases/federal/us/528/495/" TargetMode="External"/><Relationship Id="rId9" Type="http://schemas.openxmlformats.org/officeDocument/2006/relationships/hyperlink" Target="https://www.congress.gov/bill/100th-congress/house-bill/442" TargetMode="External"/><Relationship Id="rId14" Type="http://schemas.openxmlformats.org/officeDocument/2006/relationships/hyperlink" Target="https://www.vera.org/downloads/pdfdownloads/state-incarceration-trends-massachusetts.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8" title="4f1pillars.png"/>
          <p:cNvPicPr preferRelativeResize="0"/>
          <p:nvPr/>
        </p:nvPicPr>
        <p:blipFill rotWithShape="1">
          <a:blip r:embed="rId3">
            <a:alphaModFix/>
          </a:blip>
          <a:srcRect l="16667" r="16667"/>
          <a:stretch/>
        </p:blipFill>
        <p:spPr>
          <a:xfrm>
            <a:off x="0" y="0"/>
            <a:ext cx="6166825" cy="8229599"/>
          </a:xfrm>
          <a:prstGeom prst="rect">
            <a:avLst/>
          </a:prstGeom>
          <a:noFill/>
          <a:ln>
            <a:noFill/>
          </a:ln>
        </p:spPr>
      </p:pic>
      <p:sp>
        <p:nvSpPr>
          <p:cNvPr id="62" name="Google Shape;62;p18"/>
          <p:cNvSpPr/>
          <p:nvPr/>
        </p:nvSpPr>
        <p:spPr>
          <a:xfrm>
            <a:off x="6280190" y="1181933"/>
            <a:ext cx="7556421" cy="2835116"/>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97B8FF"/>
              </a:buClr>
              <a:buSzPts val="4450"/>
              <a:buFont typeface="Sora"/>
              <a:buNone/>
            </a:pPr>
            <a:r>
              <a:rPr lang="en-US" sz="4450" b="0" i="0" u="none" strike="noStrike" cap="none">
                <a:solidFill>
                  <a:srgbClr val="97B8FF"/>
                </a:solidFill>
                <a:latin typeface="Sora"/>
                <a:ea typeface="Sora"/>
                <a:cs typeface="Sora"/>
                <a:sym typeface="Sora"/>
              </a:rPr>
              <a:t>The 4 Pillars of Freedmen Status: A Legal and Moral Framework for Justice in Boston</a:t>
            </a:r>
            <a:endParaRPr sz="4450" b="0" i="0" u="none" strike="noStrike" cap="none"/>
          </a:p>
        </p:txBody>
      </p:sp>
      <p:sp>
        <p:nvSpPr>
          <p:cNvPr id="63" name="Google Shape;63;p18"/>
          <p:cNvSpPr/>
          <p:nvPr/>
        </p:nvSpPr>
        <p:spPr>
          <a:xfrm>
            <a:off x="6280190" y="4357211"/>
            <a:ext cx="6931819" cy="35433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97B8FF"/>
              </a:buClr>
              <a:buSzPts val="2200"/>
              <a:buFont typeface="Sora"/>
              <a:buNone/>
            </a:pPr>
            <a:r>
              <a:rPr lang="en-US" sz="2200" b="0" i="0" u="none" strike="noStrike" cap="none">
                <a:solidFill>
                  <a:srgbClr val="97B8FF"/>
                </a:solidFill>
                <a:latin typeface="Sora"/>
                <a:ea typeface="Sora"/>
                <a:cs typeface="Sora"/>
                <a:sym typeface="Sora"/>
              </a:rPr>
              <a:t>Reframing Reparations Around Status, Not Race</a:t>
            </a:r>
            <a:endParaRPr sz="2200" b="0" i="0" u="none" strike="noStrike" cap="none"/>
          </a:p>
        </p:txBody>
      </p:sp>
      <p:sp>
        <p:nvSpPr>
          <p:cNvPr id="64" name="Google Shape;64;p18"/>
          <p:cNvSpPr/>
          <p:nvPr/>
        </p:nvSpPr>
        <p:spPr>
          <a:xfrm>
            <a:off x="6280190" y="5051703"/>
            <a:ext cx="7556421"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Presented by: Josh Gray For the Boston Reparations Task Force — Juneteenth, 2025</a:t>
            </a:r>
            <a:endParaRPr sz="1750" b="0" i="0" u="none" strike="noStrike" cap="none"/>
          </a:p>
        </p:txBody>
      </p:sp>
      <p:sp>
        <p:nvSpPr>
          <p:cNvPr id="65" name="Google Shape;65;p18"/>
          <p:cNvSpPr/>
          <p:nvPr/>
        </p:nvSpPr>
        <p:spPr>
          <a:xfrm>
            <a:off x="6280190" y="6032659"/>
            <a:ext cx="75564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SzPts val="1750"/>
              <a:buFont typeface="Arial"/>
              <a:buNone/>
            </a:pPr>
            <a:endParaRPr sz="1750" b="0" i="0" u="none" strike="noStrike" cap="none"/>
          </a:p>
        </p:txBody>
      </p:sp>
      <p:sp>
        <p:nvSpPr>
          <p:cNvPr id="66" name="Google Shape;66;p18"/>
          <p:cNvSpPr/>
          <p:nvPr/>
        </p:nvSpPr>
        <p:spPr>
          <a:xfrm>
            <a:off x="6280190" y="6667619"/>
            <a:ext cx="362903" cy="362903"/>
          </a:xfrm>
          <a:prstGeom prst="roundRect">
            <a:avLst>
              <a:gd name="adj" fmla="val 25194296"/>
            </a:avLst>
          </a:prstGeom>
          <a:noFill/>
          <a:ln w="9525" cap="flat" cmpd="sng">
            <a:solidFill>
              <a:srgbClr val="38383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7" name="Google Shape;67;p18" descr="preencoded.png"/>
          <p:cNvPicPr preferRelativeResize="0"/>
          <p:nvPr/>
        </p:nvPicPr>
        <p:blipFill rotWithShape="1">
          <a:blip r:embed="rId4">
            <a:alphaModFix/>
          </a:blip>
          <a:srcRect/>
          <a:stretch/>
        </p:blipFill>
        <p:spPr>
          <a:xfrm>
            <a:off x="6287810" y="6675239"/>
            <a:ext cx="347663" cy="347663"/>
          </a:xfrm>
          <a:prstGeom prst="rect">
            <a:avLst/>
          </a:prstGeom>
          <a:noFill/>
          <a:ln>
            <a:noFill/>
          </a:ln>
        </p:spPr>
      </p:pic>
      <p:sp>
        <p:nvSpPr>
          <p:cNvPr id="68" name="Google Shape;68;p18"/>
          <p:cNvSpPr/>
          <p:nvPr/>
        </p:nvSpPr>
        <p:spPr>
          <a:xfrm>
            <a:off x="6756440" y="6650712"/>
            <a:ext cx="1773912" cy="396835"/>
          </a:xfrm>
          <a:prstGeom prst="rect">
            <a:avLst/>
          </a:prstGeom>
          <a:noFill/>
          <a:ln>
            <a:noFill/>
          </a:ln>
        </p:spPr>
        <p:txBody>
          <a:bodyPr spcFirstLastPara="1" wrap="square" lIns="0" tIns="0" rIns="0" bIns="0" anchor="t" anchorCtr="0">
            <a:noAutofit/>
          </a:bodyPr>
          <a:lstStyle/>
          <a:p>
            <a:pPr marL="0" marR="0" lvl="0" indent="0" algn="l" rtl="0">
              <a:lnSpc>
                <a:spcPct val="140909"/>
              </a:lnSpc>
              <a:spcBef>
                <a:spcPts val="0"/>
              </a:spcBef>
              <a:spcAft>
                <a:spcPts val="0"/>
              </a:spcAft>
              <a:buClr>
                <a:srgbClr val="E0D6DE"/>
              </a:buClr>
              <a:buSzPts val="2200"/>
              <a:buFont typeface="Noto Sans TC"/>
              <a:buNone/>
            </a:pPr>
            <a:r>
              <a:rPr lang="en-US" sz="2200" b="1" i="0" u="none" strike="noStrike" cap="none">
                <a:solidFill>
                  <a:srgbClr val="E0D6DE"/>
                </a:solidFill>
                <a:latin typeface="Noto Sans TC"/>
                <a:ea typeface="Noto Sans TC"/>
                <a:cs typeface="Noto Sans TC"/>
                <a:sym typeface="Noto Sans TC"/>
              </a:rPr>
              <a:t>by Josh Gray</a:t>
            </a:r>
            <a:endParaRPr sz="2200" b="0" i="0" u="none" strike="noStrike" cap="none"/>
          </a:p>
        </p:txBody>
      </p:sp>
      <p:pic>
        <p:nvPicPr>
          <p:cNvPr id="69" name="Google Shape;69;p18" title="usadof.png"/>
          <p:cNvPicPr preferRelativeResize="0"/>
          <p:nvPr/>
        </p:nvPicPr>
        <p:blipFill>
          <a:blip r:embed="rId5">
            <a:alphaModFix/>
          </a:blip>
          <a:stretch>
            <a:fillRect/>
          </a:stretch>
        </p:blipFill>
        <p:spPr>
          <a:xfrm>
            <a:off x="6280193" y="7170423"/>
            <a:ext cx="3330936" cy="8126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9"/>
          <p:cNvSpPr/>
          <p:nvPr/>
        </p:nvSpPr>
        <p:spPr>
          <a:xfrm>
            <a:off x="590193" y="464106"/>
            <a:ext cx="4216122" cy="526971"/>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97B8FF"/>
              </a:buClr>
              <a:buSzPts val="3300"/>
              <a:buFont typeface="Sora"/>
              <a:buNone/>
            </a:pPr>
            <a:r>
              <a:rPr lang="en-US" sz="3300" b="0" i="0" u="none" strike="noStrike" cap="none">
                <a:solidFill>
                  <a:srgbClr val="97B8FF"/>
                </a:solidFill>
                <a:latin typeface="Sora"/>
                <a:ea typeface="Sora"/>
                <a:cs typeface="Sora"/>
                <a:sym typeface="Sora"/>
              </a:rPr>
              <a:t>Today's Roadmap</a:t>
            </a:r>
            <a:endParaRPr sz="3300" b="0" i="0" u="none" strike="noStrike" cap="none"/>
          </a:p>
        </p:txBody>
      </p:sp>
      <p:sp>
        <p:nvSpPr>
          <p:cNvPr id="76" name="Google Shape;76;p19"/>
          <p:cNvSpPr/>
          <p:nvPr/>
        </p:nvSpPr>
        <p:spPr>
          <a:xfrm>
            <a:off x="590193" y="1328261"/>
            <a:ext cx="379452" cy="379452"/>
          </a:xfrm>
          <a:prstGeom prst="roundRect">
            <a:avLst>
              <a:gd name="adj" fmla="val 6667"/>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9"/>
          <p:cNvSpPr/>
          <p:nvPr/>
        </p:nvSpPr>
        <p:spPr>
          <a:xfrm>
            <a:off x="1138238" y="1386126"/>
            <a:ext cx="7046238" cy="263485"/>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E0D6DE"/>
              </a:buClr>
              <a:buSzPts val="1650"/>
              <a:buFont typeface="Sora"/>
              <a:buNone/>
            </a:pPr>
            <a:r>
              <a:rPr lang="en-US" sz="1650" b="0" i="0" u="none" strike="noStrike" cap="none">
                <a:solidFill>
                  <a:srgbClr val="E0D6DE"/>
                </a:solidFill>
                <a:latin typeface="Sora"/>
                <a:ea typeface="Sora"/>
                <a:cs typeface="Sora"/>
                <a:sym typeface="Sora"/>
              </a:rPr>
              <a:t>What is "status" and how is it used outside the Freedmen context?</a:t>
            </a:r>
            <a:endParaRPr sz="1650" b="0" i="0" u="none" strike="noStrike" cap="none"/>
          </a:p>
        </p:txBody>
      </p:sp>
      <p:sp>
        <p:nvSpPr>
          <p:cNvPr id="78" name="Google Shape;78;p19"/>
          <p:cNvSpPr/>
          <p:nvPr/>
        </p:nvSpPr>
        <p:spPr>
          <a:xfrm>
            <a:off x="590193" y="2044898"/>
            <a:ext cx="379452" cy="379452"/>
          </a:xfrm>
          <a:prstGeom prst="roundRect">
            <a:avLst>
              <a:gd name="adj" fmla="val 6667"/>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9"/>
          <p:cNvSpPr/>
          <p:nvPr/>
        </p:nvSpPr>
        <p:spPr>
          <a:xfrm>
            <a:off x="1138238" y="2102763"/>
            <a:ext cx="5299591" cy="263485"/>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E0D6DE"/>
              </a:buClr>
              <a:buSzPts val="1650"/>
              <a:buFont typeface="Sora"/>
              <a:buNone/>
            </a:pPr>
            <a:r>
              <a:rPr lang="en-US" sz="1650" b="0" i="0" u="none" strike="noStrike" cap="none">
                <a:solidFill>
                  <a:srgbClr val="E0D6DE"/>
                </a:solidFill>
                <a:latin typeface="Sora"/>
                <a:ea typeface="Sora"/>
                <a:cs typeface="Sora"/>
                <a:sym typeface="Sora"/>
              </a:rPr>
              <a:t>What is Freedmen status, and why does it matter?</a:t>
            </a:r>
            <a:endParaRPr sz="1650" b="0" i="0" u="none" strike="noStrike" cap="none"/>
          </a:p>
        </p:txBody>
      </p:sp>
      <p:sp>
        <p:nvSpPr>
          <p:cNvPr id="80" name="Google Shape;80;p19"/>
          <p:cNvSpPr/>
          <p:nvPr/>
        </p:nvSpPr>
        <p:spPr>
          <a:xfrm>
            <a:off x="590193" y="2761536"/>
            <a:ext cx="379452" cy="379452"/>
          </a:xfrm>
          <a:prstGeom prst="roundRect">
            <a:avLst>
              <a:gd name="adj" fmla="val 6667"/>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9"/>
          <p:cNvSpPr/>
          <p:nvPr/>
        </p:nvSpPr>
        <p:spPr>
          <a:xfrm>
            <a:off x="1138238" y="2819400"/>
            <a:ext cx="4349591" cy="263485"/>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E0D6DE"/>
              </a:buClr>
              <a:buSzPts val="1650"/>
              <a:buFont typeface="Sora"/>
              <a:buNone/>
            </a:pPr>
            <a:r>
              <a:rPr lang="en-US" sz="1650" b="0" i="0" u="none" strike="noStrike" cap="none">
                <a:solidFill>
                  <a:srgbClr val="E0D6DE"/>
                </a:solidFill>
                <a:latin typeface="Sora"/>
                <a:ea typeface="Sora"/>
                <a:cs typeface="Sora"/>
                <a:sym typeface="Sora"/>
              </a:rPr>
              <a:t>How does it differ from race or ancestry?</a:t>
            </a:r>
            <a:endParaRPr sz="1650" b="0" i="0" u="none" strike="noStrike" cap="none"/>
          </a:p>
        </p:txBody>
      </p:sp>
      <p:sp>
        <p:nvSpPr>
          <p:cNvPr id="82" name="Google Shape;82;p19"/>
          <p:cNvSpPr/>
          <p:nvPr/>
        </p:nvSpPr>
        <p:spPr>
          <a:xfrm>
            <a:off x="590193" y="3478173"/>
            <a:ext cx="379452" cy="379452"/>
          </a:xfrm>
          <a:prstGeom prst="roundRect">
            <a:avLst>
              <a:gd name="adj" fmla="val 6667"/>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9"/>
          <p:cNvSpPr/>
          <p:nvPr/>
        </p:nvSpPr>
        <p:spPr>
          <a:xfrm>
            <a:off x="1138238" y="3536037"/>
            <a:ext cx="3754993" cy="263485"/>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E0D6DE"/>
              </a:buClr>
              <a:buSzPts val="1650"/>
              <a:buFont typeface="Sora"/>
              <a:buNone/>
            </a:pPr>
            <a:r>
              <a:rPr lang="en-US" sz="1650" b="0" i="0" u="none" strike="noStrike" cap="none">
                <a:solidFill>
                  <a:srgbClr val="E0D6DE"/>
                </a:solidFill>
                <a:latin typeface="Sora"/>
                <a:ea typeface="Sora"/>
                <a:cs typeface="Sora"/>
                <a:sym typeface="Sora"/>
              </a:rPr>
              <a:t>The four pillars of Freedmen status:</a:t>
            </a:r>
            <a:endParaRPr sz="1650" b="0" i="0" u="none" strike="noStrike" cap="none"/>
          </a:p>
        </p:txBody>
      </p:sp>
      <p:sp>
        <p:nvSpPr>
          <p:cNvPr id="84" name="Google Shape;84;p19"/>
          <p:cNvSpPr/>
          <p:nvPr/>
        </p:nvSpPr>
        <p:spPr>
          <a:xfrm>
            <a:off x="1138238" y="3900607"/>
            <a:ext cx="12901970" cy="2696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E0D6DE"/>
              </a:buClr>
              <a:buSzPts val="1300"/>
              <a:buFont typeface="Noto Sans TC"/>
              <a:buChar char="•"/>
            </a:pPr>
            <a:r>
              <a:rPr lang="en-US" sz="1300" b="0" i="0" u="none" strike="noStrike" cap="none">
                <a:solidFill>
                  <a:srgbClr val="E0D6DE"/>
                </a:solidFill>
                <a:latin typeface="Noto Sans TC"/>
                <a:ea typeface="Noto Sans TC"/>
                <a:cs typeface="Noto Sans TC"/>
                <a:sym typeface="Noto Sans TC"/>
              </a:rPr>
              <a:t>Legal</a:t>
            </a:r>
            <a:endParaRPr sz="1300" b="0" i="0" u="none" strike="noStrike" cap="none"/>
          </a:p>
        </p:txBody>
      </p:sp>
      <p:sp>
        <p:nvSpPr>
          <p:cNvPr id="85" name="Google Shape;85;p19"/>
          <p:cNvSpPr/>
          <p:nvPr/>
        </p:nvSpPr>
        <p:spPr>
          <a:xfrm>
            <a:off x="1138238" y="4229219"/>
            <a:ext cx="12901970" cy="2696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E0D6DE"/>
              </a:buClr>
              <a:buSzPts val="1300"/>
              <a:buFont typeface="Noto Sans TC"/>
              <a:buChar char="•"/>
            </a:pPr>
            <a:r>
              <a:rPr lang="en-US" sz="1300" b="0" i="0" u="none" strike="noStrike" cap="none">
                <a:solidFill>
                  <a:srgbClr val="E0D6DE"/>
                </a:solidFill>
                <a:latin typeface="Noto Sans TC"/>
                <a:ea typeface="Noto Sans TC"/>
                <a:cs typeface="Noto Sans TC"/>
                <a:sym typeface="Noto Sans TC"/>
              </a:rPr>
              <a:t>Political</a:t>
            </a:r>
            <a:endParaRPr sz="1300" b="0" i="0" u="none" strike="noStrike" cap="none"/>
          </a:p>
        </p:txBody>
      </p:sp>
      <p:sp>
        <p:nvSpPr>
          <p:cNvPr id="86" name="Google Shape;86;p19"/>
          <p:cNvSpPr/>
          <p:nvPr/>
        </p:nvSpPr>
        <p:spPr>
          <a:xfrm>
            <a:off x="1138238" y="4557832"/>
            <a:ext cx="12901970" cy="2696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E0D6DE"/>
              </a:buClr>
              <a:buSzPts val="1300"/>
              <a:buFont typeface="Noto Sans TC"/>
              <a:buChar char="•"/>
            </a:pPr>
            <a:r>
              <a:rPr lang="en-US" sz="1300" b="0" i="0" u="none" strike="noStrike" cap="none">
                <a:solidFill>
                  <a:srgbClr val="E0D6DE"/>
                </a:solidFill>
                <a:latin typeface="Noto Sans TC"/>
                <a:ea typeface="Noto Sans TC"/>
                <a:cs typeface="Noto Sans TC"/>
                <a:sym typeface="Noto Sans TC"/>
              </a:rPr>
              <a:t>Socioeconomic</a:t>
            </a:r>
            <a:endParaRPr sz="1300" b="0" i="0" u="none" strike="noStrike" cap="none"/>
          </a:p>
        </p:txBody>
      </p:sp>
      <p:sp>
        <p:nvSpPr>
          <p:cNvPr id="87" name="Google Shape;87;p19"/>
          <p:cNvSpPr/>
          <p:nvPr/>
        </p:nvSpPr>
        <p:spPr>
          <a:xfrm>
            <a:off x="1138238" y="4886444"/>
            <a:ext cx="12901970" cy="269677"/>
          </a:xfrm>
          <a:prstGeom prst="rect">
            <a:avLst/>
          </a:prstGeom>
          <a:noFill/>
          <a:ln>
            <a:noFill/>
          </a:ln>
        </p:spPr>
        <p:txBody>
          <a:bodyPr spcFirstLastPara="1" wrap="square" lIns="0" tIns="0" rIns="0" bIns="0" anchor="t" anchorCtr="0">
            <a:noAutofit/>
          </a:bodyPr>
          <a:lstStyle/>
          <a:p>
            <a:pPr marL="342900" marR="0" lvl="0" indent="-342900" algn="l" rtl="0">
              <a:lnSpc>
                <a:spcPct val="161538"/>
              </a:lnSpc>
              <a:spcBef>
                <a:spcPts val="0"/>
              </a:spcBef>
              <a:spcAft>
                <a:spcPts val="0"/>
              </a:spcAft>
              <a:buClr>
                <a:srgbClr val="E0D6DE"/>
              </a:buClr>
              <a:buSzPts val="1300"/>
              <a:buFont typeface="Noto Sans TC"/>
              <a:buChar char="•"/>
            </a:pPr>
            <a:r>
              <a:rPr lang="en-US" sz="1300" b="0" i="0" u="none" strike="noStrike" cap="none">
                <a:solidFill>
                  <a:srgbClr val="E0D6DE"/>
                </a:solidFill>
                <a:latin typeface="Noto Sans TC"/>
                <a:ea typeface="Noto Sans TC"/>
                <a:cs typeface="Noto Sans TC"/>
                <a:sym typeface="Noto Sans TC"/>
              </a:rPr>
              <a:t>Protected class potential</a:t>
            </a:r>
            <a:endParaRPr sz="1300" b="0" i="0" u="none" strike="noStrike" cap="none"/>
          </a:p>
        </p:txBody>
      </p:sp>
      <p:sp>
        <p:nvSpPr>
          <p:cNvPr id="88" name="Google Shape;88;p19"/>
          <p:cNvSpPr/>
          <p:nvPr/>
        </p:nvSpPr>
        <p:spPr>
          <a:xfrm>
            <a:off x="590193" y="5493306"/>
            <a:ext cx="379452" cy="379452"/>
          </a:xfrm>
          <a:prstGeom prst="roundRect">
            <a:avLst>
              <a:gd name="adj" fmla="val 6667"/>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9"/>
          <p:cNvSpPr/>
          <p:nvPr/>
        </p:nvSpPr>
        <p:spPr>
          <a:xfrm>
            <a:off x="1138238" y="5551170"/>
            <a:ext cx="3237428" cy="263485"/>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E0D6DE"/>
              </a:buClr>
              <a:buSzPts val="1650"/>
              <a:buFont typeface="Sora"/>
              <a:buNone/>
            </a:pPr>
            <a:r>
              <a:rPr lang="en-US" sz="1650" b="0" i="0" u="none" strike="noStrike" cap="none">
                <a:solidFill>
                  <a:srgbClr val="E0D6DE"/>
                </a:solidFill>
                <a:latin typeface="Sora"/>
                <a:ea typeface="Sora"/>
                <a:cs typeface="Sora"/>
                <a:sym typeface="Sora"/>
              </a:rPr>
              <a:t>Historical and legal precedent</a:t>
            </a:r>
            <a:endParaRPr sz="1650" b="0" i="0" u="none" strike="noStrike" cap="none"/>
          </a:p>
        </p:txBody>
      </p:sp>
      <p:sp>
        <p:nvSpPr>
          <p:cNvPr id="90" name="Google Shape;90;p19"/>
          <p:cNvSpPr/>
          <p:nvPr/>
        </p:nvSpPr>
        <p:spPr>
          <a:xfrm>
            <a:off x="590193" y="6209943"/>
            <a:ext cx="379452" cy="379452"/>
          </a:xfrm>
          <a:prstGeom prst="roundRect">
            <a:avLst>
              <a:gd name="adj" fmla="val 6667"/>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9"/>
          <p:cNvSpPr/>
          <p:nvPr/>
        </p:nvSpPr>
        <p:spPr>
          <a:xfrm>
            <a:off x="1138238" y="6267807"/>
            <a:ext cx="2950845" cy="263485"/>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E0D6DE"/>
              </a:buClr>
              <a:buSzPts val="1650"/>
              <a:buFont typeface="Sora"/>
              <a:buNone/>
            </a:pPr>
            <a:r>
              <a:rPr lang="en-US" sz="1650" b="0" i="0" u="none" strike="noStrike" cap="none">
                <a:solidFill>
                  <a:srgbClr val="E0D6DE"/>
                </a:solidFill>
                <a:latin typeface="Sora"/>
                <a:ea typeface="Sora"/>
                <a:cs typeface="Sora"/>
                <a:sym typeface="Sora"/>
              </a:rPr>
              <a:t>What this means for Boston</a:t>
            </a:r>
            <a:endParaRPr sz="1650" b="0" i="0" u="none" strike="noStrike" cap="none"/>
          </a:p>
        </p:txBody>
      </p:sp>
      <p:sp>
        <p:nvSpPr>
          <p:cNvPr id="92" name="Google Shape;92;p19"/>
          <p:cNvSpPr/>
          <p:nvPr/>
        </p:nvSpPr>
        <p:spPr>
          <a:xfrm>
            <a:off x="590193" y="6926580"/>
            <a:ext cx="379452" cy="379452"/>
          </a:xfrm>
          <a:prstGeom prst="roundRect">
            <a:avLst>
              <a:gd name="adj" fmla="val 6667"/>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9"/>
          <p:cNvSpPr/>
          <p:nvPr/>
        </p:nvSpPr>
        <p:spPr>
          <a:xfrm>
            <a:off x="1138238" y="6984444"/>
            <a:ext cx="3200162" cy="263485"/>
          </a:xfrm>
          <a:prstGeom prst="rect">
            <a:avLst/>
          </a:prstGeom>
          <a:noFill/>
          <a:ln>
            <a:noFill/>
          </a:ln>
        </p:spPr>
        <p:txBody>
          <a:bodyPr spcFirstLastPara="1" wrap="square" lIns="0" tIns="0" rIns="0" bIns="0" anchor="t" anchorCtr="0">
            <a:noAutofit/>
          </a:bodyPr>
          <a:lstStyle/>
          <a:p>
            <a:pPr marL="0" marR="0" lvl="0" indent="0" algn="l" rtl="0">
              <a:lnSpc>
                <a:spcPct val="124242"/>
              </a:lnSpc>
              <a:spcBef>
                <a:spcPts val="0"/>
              </a:spcBef>
              <a:spcAft>
                <a:spcPts val="0"/>
              </a:spcAft>
              <a:buClr>
                <a:srgbClr val="E0D6DE"/>
              </a:buClr>
              <a:buSzPts val="1650"/>
              <a:buFont typeface="Sora"/>
              <a:buNone/>
            </a:pPr>
            <a:r>
              <a:rPr lang="en-US" sz="1650" b="0" i="0" u="none" strike="noStrike" cap="none">
                <a:solidFill>
                  <a:srgbClr val="E0D6DE"/>
                </a:solidFill>
                <a:latin typeface="Sora"/>
                <a:ea typeface="Sora"/>
                <a:cs typeface="Sora"/>
                <a:sym typeface="Sora"/>
              </a:rPr>
              <a:t>Call to action &amp; audience Q&amp;A</a:t>
            </a:r>
            <a:endParaRPr sz="1650" b="0" i="0" u="none" strike="noStrike" cap="none"/>
          </a:p>
        </p:txBody>
      </p:sp>
      <p:sp>
        <p:nvSpPr>
          <p:cNvPr id="94" name="Google Shape;94;p19"/>
          <p:cNvSpPr/>
          <p:nvPr/>
        </p:nvSpPr>
        <p:spPr>
          <a:xfrm>
            <a:off x="590193" y="7495699"/>
            <a:ext cx="13450014" cy="269677"/>
          </a:xfrm>
          <a:prstGeom prst="rect">
            <a:avLst/>
          </a:prstGeom>
          <a:noFill/>
          <a:ln>
            <a:noFill/>
          </a:ln>
        </p:spPr>
        <p:txBody>
          <a:bodyPr spcFirstLastPara="1" wrap="square" lIns="0" tIns="0" rIns="0" bIns="0" anchor="t" anchorCtr="0">
            <a:noAutofit/>
          </a:bodyPr>
          <a:lstStyle/>
          <a:p>
            <a:pPr marL="0" marR="0" lvl="0" indent="0" algn="l" rtl="0">
              <a:lnSpc>
                <a:spcPct val="161538"/>
              </a:lnSpc>
              <a:spcBef>
                <a:spcPts val="0"/>
              </a:spcBef>
              <a:spcAft>
                <a:spcPts val="0"/>
              </a:spcAft>
              <a:buSzPts val="1300"/>
              <a:buFont typeface="Arial"/>
              <a:buNone/>
            </a:pPr>
            <a:endParaRPr sz="1300" b="0" i="0" u="none" strike="noStrike" cap="non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0"/>
          <p:cNvSpPr/>
          <p:nvPr/>
        </p:nvSpPr>
        <p:spPr>
          <a:xfrm>
            <a:off x="717113" y="638056"/>
            <a:ext cx="11110793" cy="640318"/>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97B8FF"/>
              </a:buClr>
              <a:buSzPts val="4000"/>
              <a:buFont typeface="Sora"/>
              <a:buNone/>
            </a:pPr>
            <a:r>
              <a:rPr lang="en-US" sz="4000" b="0" i="0" u="none" strike="noStrike" cap="none">
                <a:solidFill>
                  <a:srgbClr val="97B8FF"/>
                </a:solidFill>
                <a:latin typeface="Sora"/>
                <a:ea typeface="Sora"/>
                <a:cs typeface="Sora"/>
                <a:sym typeface="Sora"/>
              </a:rPr>
              <a:t>Understanding "Status" in Law and Society</a:t>
            </a:r>
            <a:endParaRPr sz="4000" b="0" i="0" u="none" strike="noStrike" cap="none"/>
          </a:p>
        </p:txBody>
      </p:sp>
      <p:sp>
        <p:nvSpPr>
          <p:cNvPr id="101" name="Google Shape;101;p20"/>
          <p:cNvSpPr/>
          <p:nvPr/>
        </p:nvSpPr>
        <p:spPr>
          <a:xfrm>
            <a:off x="717113" y="1688187"/>
            <a:ext cx="13196173" cy="5344954"/>
          </a:xfrm>
          <a:prstGeom prst="roundRect">
            <a:avLst>
              <a:gd name="adj" fmla="val 575"/>
            </a:avLst>
          </a:prstGeom>
          <a:noFill/>
          <a:ln w="9525" cap="flat" cmpd="sng">
            <a:solidFill>
              <a:srgbClr val="FFFFFF">
                <a:alpha val="23922"/>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0"/>
          <p:cNvSpPr/>
          <p:nvPr/>
        </p:nvSpPr>
        <p:spPr>
          <a:xfrm>
            <a:off x="724733" y="1695807"/>
            <a:ext cx="13180933" cy="588764"/>
          </a:xfrm>
          <a:prstGeom prst="rect">
            <a:avLst/>
          </a:prstGeom>
          <a:solidFill>
            <a:srgbClr val="FFFFFF">
              <a:alpha val="392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0"/>
          <p:cNvSpPr/>
          <p:nvPr/>
        </p:nvSpPr>
        <p:spPr>
          <a:xfrm>
            <a:off x="929640" y="1826300"/>
            <a:ext cx="6176843" cy="327779"/>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E0D6DE"/>
              </a:buClr>
              <a:buSzPts val="1600"/>
              <a:buFont typeface="Noto Sans TC"/>
              <a:buNone/>
            </a:pPr>
            <a:r>
              <a:rPr lang="en-US" sz="1600" b="0" i="0" u="none" strike="noStrike" cap="none">
                <a:solidFill>
                  <a:srgbClr val="E0D6DE"/>
                </a:solidFill>
                <a:latin typeface="Noto Sans TC"/>
                <a:ea typeface="Noto Sans TC"/>
                <a:cs typeface="Noto Sans TC"/>
                <a:sym typeface="Noto Sans TC"/>
              </a:rPr>
              <a:t>Type of Status</a:t>
            </a:r>
            <a:endParaRPr sz="1600" b="0" i="0" u="none" strike="noStrike" cap="none"/>
          </a:p>
        </p:txBody>
      </p:sp>
      <p:sp>
        <p:nvSpPr>
          <p:cNvPr id="104" name="Google Shape;104;p20"/>
          <p:cNvSpPr/>
          <p:nvPr/>
        </p:nvSpPr>
        <p:spPr>
          <a:xfrm>
            <a:off x="7523917" y="1826300"/>
            <a:ext cx="6176843" cy="327779"/>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E0D6DE"/>
              </a:buClr>
              <a:buSzPts val="1600"/>
              <a:buFont typeface="Noto Sans TC"/>
              <a:buNone/>
            </a:pPr>
            <a:r>
              <a:rPr lang="en-US" sz="1600" b="0" i="0" u="none" strike="noStrike" cap="none">
                <a:solidFill>
                  <a:srgbClr val="E0D6DE"/>
                </a:solidFill>
                <a:latin typeface="Noto Sans TC"/>
                <a:ea typeface="Noto Sans TC"/>
                <a:cs typeface="Noto Sans TC"/>
                <a:sym typeface="Noto Sans TC"/>
              </a:rPr>
              <a:t>Definition &amp; Examples</a:t>
            </a:r>
            <a:endParaRPr sz="1600" b="0" i="0" u="none" strike="noStrike" cap="none"/>
          </a:p>
        </p:txBody>
      </p:sp>
      <p:sp>
        <p:nvSpPr>
          <p:cNvPr id="105" name="Google Shape;105;p20"/>
          <p:cNvSpPr/>
          <p:nvPr/>
        </p:nvSpPr>
        <p:spPr>
          <a:xfrm>
            <a:off x="724733" y="2284571"/>
            <a:ext cx="13180933" cy="1267182"/>
          </a:xfrm>
          <a:prstGeom prst="rect">
            <a:avLst/>
          </a:prstGeom>
          <a:solidFill>
            <a:srgbClr val="000000">
              <a:alpha val="392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0"/>
          <p:cNvSpPr/>
          <p:nvPr/>
        </p:nvSpPr>
        <p:spPr>
          <a:xfrm>
            <a:off x="929640" y="2415064"/>
            <a:ext cx="6176843" cy="327779"/>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E0D6DE"/>
              </a:buClr>
              <a:buSzPts val="1600"/>
              <a:buFont typeface="Noto Sans TC"/>
              <a:buNone/>
            </a:pPr>
            <a:r>
              <a:rPr lang="en-US" sz="1600" b="0" i="0" u="none" strike="noStrike" cap="none">
                <a:solidFill>
                  <a:srgbClr val="E0D6DE"/>
                </a:solidFill>
                <a:latin typeface="Noto Sans TC"/>
                <a:ea typeface="Noto Sans TC"/>
                <a:cs typeface="Noto Sans TC"/>
                <a:sym typeface="Noto Sans TC"/>
              </a:rPr>
              <a:t>Legal Status</a:t>
            </a:r>
            <a:endParaRPr sz="1600" b="0" i="0" u="none" strike="noStrike" cap="none"/>
          </a:p>
        </p:txBody>
      </p:sp>
      <p:sp>
        <p:nvSpPr>
          <p:cNvPr id="107" name="Google Shape;107;p20"/>
          <p:cNvSpPr/>
          <p:nvPr/>
        </p:nvSpPr>
        <p:spPr>
          <a:xfrm>
            <a:off x="7523917" y="2415064"/>
            <a:ext cx="6176843" cy="1006197"/>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E0D6DE"/>
              </a:buClr>
              <a:buSzPts val="1600"/>
              <a:buFont typeface="Noto Sans TC"/>
              <a:buNone/>
            </a:pPr>
            <a:r>
              <a:rPr lang="en-US" sz="1600" b="0" i="0" u="none" strike="noStrike" cap="none">
                <a:solidFill>
                  <a:srgbClr val="E0D6DE"/>
                </a:solidFill>
                <a:latin typeface="Noto Sans TC"/>
                <a:ea typeface="Noto Sans TC"/>
                <a:cs typeface="Noto Sans TC"/>
                <a:sym typeface="Noto Sans TC"/>
              </a:rPr>
              <a:t>A category that defines rights, obligations, or restrictions under the law. </a:t>
            </a:r>
            <a:r>
              <a:rPr lang="en-US" sz="1600" b="0" i="0" u="none" strike="noStrike" cap="none">
                <a:solidFill>
                  <a:srgbClr val="000000"/>
                </a:solidFill>
                <a:latin typeface="Noto Sans TC"/>
                <a:ea typeface="Noto Sans TC"/>
                <a:cs typeface="Noto Sans TC"/>
                <a:sym typeface="Noto Sans TC"/>
              </a:rPr>
              <a:t>📌</a:t>
            </a:r>
            <a:r>
              <a:rPr lang="en-US" sz="1600" b="0" i="0" u="none" strike="noStrike" cap="none">
                <a:solidFill>
                  <a:srgbClr val="E0D6DE"/>
                </a:solidFill>
                <a:latin typeface="Noto Sans TC"/>
                <a:ea typeface="Noto Sans TC"/>
                <a:cs typeface="Noto Sans TC"/>
                <a:sym typeface="Noto Sans TC"/>
              </a:rPr>
              <a:t> Examples: Refugee, undocumented immigrant, felon, married person </a:t>
            </a:r>
            <a:r>
              <a:rPr lang="en-US" sz="1600" b="0" i="0" u="sng" strike="noStrike" cap="none">
                <a:solidFill>
                  <a:schemeClr val="hlink"/>
                </a:solidFill>
                <a:latin typeface="Noto Sans TC"/>
                <a:ea typeface="Noto Sans TC"/>
                <a:cs typeface="Noto Sans TC"/>
                <a:sym typeface="Noto Sans TC"/>
                <a:hlinkClick r:id="rId3"/>
              </a:rPr>
              <a:t>(1)</a:t>
            </a:r>
            <a:endParaRPr sz="1600" b="0" i="0" u="none" strike="noStrike" cap="none"/>
          </a:p>
        </p:txBody>
      </p:sp>
      <p:sp>
        <p:nvSpPr>
          <p:cNvPr id="108" name="Google Shape;108;p20"/>
          <p:cNvSpPr/>
          <p:nvPr/>
        </p:nvSpPr>
        <p:spPr>
          <a:xfrm>
            <a:off x="724733" y="3551753"/>
            <a:ext cx="13180933" cy="1267182"/>
          </a:xfrm>
          <a:prstGeom prst="rect">
            <a:avLst/>
          </a:prstGeom>
          <a:solidFill>
            <a:srgbClr val="FFFFFF">
              <a:alpha val="392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0"/>
          <p:cNvSpPr/>
          <p:nvPr/>
        </p:nvSpPr>
        <p:spPr>
          <a:xfrm>
            <a:off x="929640" y="3682246"/>
            <a:ext cx="6176843" cy="327779"/>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E0D6DE"/>
              </a:buClr>
              <a:buSzPts val="1600"/>
              <a:buFont typeface="Noto Sans TC"/>
              <a:buNone/>
            </a:pPr>
            <a:r>
              <a:rPr lang="en-US" sz="1600" b="0" i="0" u="none" strike="noStrike" cap="none">
                <a:solidFill>
                  <a:srgbClr val="E0D6DE"/>
                </a:solidFill>
                <a:latin typeface="Noto Sans TC"/>
                <a:ea typeface="Noto Sans TC"/>
                <a:cs typeface="Noto Sans TC"/>
                <a:sym typeface="Noto Sans TC"/>
              </a:rPr>
              <a:t>Political Status</a:t>
            </a:r>
            <a:endParaRPr sz="1600" b="0" i="0" u="none" strike="noStrike" cap="none"/>
          </a:p>
        </p:txBody>
      </p:sp>
      <p:sp>
        <p:nvSpPr>
          <p:cNvPr id="110" name="Google Shape;110;p20"/>
          <p:cNvSpPr/>
          <p:nvPr/>
        </p:nvSpPr>
        <p:spPr>
          <a:xfrm>
            <a:off x="7523917" y="3682246"/>
            <a:ext cx="6176843" cy="1006197"/>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E0D6DE"/>
              </a:buClr>
              <a:buSzPts val="1600"/>
              <a:buFont typeface="Noto Sans TC"/>
              <a:buNone/>
            </a:pPr>
            <a:r>
              <a:rPr lang="en-US" sz="1600" b="0" i="0" u="none" strike="noStrike" cap="none">
                <a:solidFill>
                  <a:srgbClr val="E0D6DE"/>
                </a:solidFill>
                <a:latin typeface="Noto Sans TC"/>
                <a:ea typeface="Noto Sans TC"/>
                <a:cs typeface="Noto Sans TC"/>
                <a:sym typeface="Noto Sans TC"/>
              </a:rPr>
              <a:t>A person's relationship to a state or governing authority. </a:t>
            </a:r>
            <a:r>
              <a:rPr lang="en-US" sz="1600" b="0" i="0" u="none" strike="noStrike" cap="none">
                <a:solidFill>
                  <a:srgbClr val="000000"/>
                </a:solidFill>
                <a:latin typeface="Noto Sans TC"/>
                <a:ea typeface="Noto Sans TC"/>
                <a:cs typeface="Noto Sans TC"/>
                <a:sym typeface="Noto Sans TC"/>
              </a:rPr>
              <a:t>📌</a:t>
            </a:r>
            <a:r>
              <a:rPr lang="en-US" sz="1600" b="0" i="0" u="none" strike="noStrike" cap="none">
                <a:solidFill>
                  <a:srgbClr val="E0D6DE"/>
                </a:solidFill>
                <a:latin typeface="Noto Sans TC"/>
                <a:ea typeface="Noto Sans TC"/>
                <a:cs typeface="Noto Sans TC"/>
                <a:sym typeface="Noto Sans TC"/>
              </a:rPr>
              <a:t> Examples: Citizen, non-citizen, stateless person, member of a tribal nation </a:t>
            </a:r>
            <a:r>
              <a:rPr lang="en-US" sz="1600" b="0" i="0" u="sng" strike="noStrike" cap="none">
                <a:solidFill>
                  <a:schemeClr val="hlink"/>
                </a:solidFill>
                <a:latin typeface="Noto Sans TC"/>
                <a:ea typeface="Noto Sans TC"/>
                <a:cs typeface="Noto Sans TC"/>
                <a:sym typeface="Noto Sans TC"/>
                <a:hlinkClick r:id="rId4"/>
              </a:rPr>
              <a:t>(2)</a:t>
            </a:r>
            <a:endParaRPr sz="1600" b="0" i="0" u="none" strike="noStrike" cap="none"/>
          </a:p>
        </p:txBody>
      </p:sp>
      <p:sp>
        <p:nvSpPr>
          <p:cNvPr id="111" name="Google Shape;111;p20"/>
          <p:cNvSpPr/>
          <p:nvPr/>
        </p:nvSpPr>
        <p:spPr>
          <a:xfrm>
            <a:off x="724733" y="4818936"/>
            <a:ext cx="13180933" cy="939403"/>
          </a:xfrm>
          <a:prstGeom prst="rect">
            <a:avLst/>
          </a:prstGeom>
          <a:solidFill>
            <a:srgbClr val="000000">
              <a:alpha val="392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0"/>
          <p:cNvSpPr/>
          <p:nvPr/>
        </p:nvSpPr>
        <p:spPr>
          <a:xfrm>
            <a:off x="929640" y="4949428"/>
            <a:ext cx="6176843" cy="327779"/>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E0D6DE"/>
              </a:buClr>
              <a:buSzPts val="1600"/>
              <a:buFont typeface="Noto Sans TC"/>
              <a:buNone/>
            </a:pPr>
            <a:r>
              <a:rPr lang="en-US" sz="1600" b="0" i="0" u="none" strike="noStrike" cap="none">
                <a:solidFill>
                  <a:srgbClr val="E0D6DE"/>
                </a:solidFill>
                <a:latin typeface="Noto Sans TC"/>
                <a:ea typeface="Noto Sans TC"/>
                <a:cs typeface="Noto Sans TC"/>
                <a:sym typeface="Noto Sans TC"/>
              </a:rPr>
              <a:t>Socioeconomic Status</a:t>
            </a:r>
            <a:endParaRPr sz="1600" b="0" i="0" u="none" strike="noStrike" cap="none"/>
          </a:p>
        </p:txBody>
      </p:sp>
      <p:sp>
        <p:nvSpPr>
          <p:cNvPr id="113" name="Google Shape;113;p20"/>
          <p:cNvSpPr/>
          <p:nvPr/>
        </p:nvSpPr>
        <p:spPr>
          <a:xfrm>
            <a:off x="7523917" y="4949428"/>
            <a:ext cx="6176843" cy="678418"/>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E0D6DE"/>
              </a:buClr>
              <a:buSzPts val="1600"/>
              <a:buFont typeface="Noto Sans TC"/>
              <a:buNone/>
            </a:pPr>
            <a:r>
              <a:rPr lang="en-US" sz="1600" b="0" i="0" u="none" strike="noStrike" cap="none">
                <a:solidFill>
                  <a:srgbClr val="E0D6DE"/>
                </a:solidFill>
                <a:latin typeface="Noto Sans TC"/>
                <a:ea typeface="Noto Sans TC"/>
                <a:cs typeface="Noto Sans TC"/>
                <a:sym typeface="Noto Sans TC"/>
              </a:rPr>
              <a:t>A person's standing in the social and economic hierarchy. </a:t>
            </a:r>
            <a:r>
              <a:rPr lang="en-US" sz="1600" b="0" i="0" u="none" strike="noStrike" cap="none">
                <a:solidFill>
                  <a:srgbClr val="000000"/>
                </a:solidFill>
                <a:latin typeface="Noto Sans TC"/>
                <a:ea typeface="Noto Sans TC"/>
                <a:cs typeface="Noto Sans TC"/>
                <a:sym typeface="Noto Sans TC"/>
              </a:rPr>
              <a:t>📌</a:t>
            </a:r>
            <a:r>
              <a:rPr lang="en-US" sz="1600" b="0" i="0" u="none" strike="noStrike" cap="none">
                <a:solidFill>
                  <a:srgbClr val="E0D6DE"/>
                </a:solidFill>
                <a:latin typeface="Noto Sans TC"/>
                <a:ea typeface="Noto Sans TC"/>
                <a:cs typeface="Noto Sans TC"/>
                <a:sym typeface="Noto Sans TC"/>
              </a:rPr>
              <a:t> Examples: Working class, low-income, affluent, elite </a:t>
            </a:r>
            <a:r>
              <a:rPr lang="en-US" sz="1600" b="0" i="0" u="sng" strike="noStrike" cap="none">
                <a:solidFill>
                  <a:schemeClr val="hlink"/>
                </a:solidFill>
                <a:latin typeface="Noto Sans TC"/>
                <a:ea typeface="Noto Sans TC"/>
                <a:cs typeface="Noto Sans TC"/>
                <a:sym typeface="Noto Sans TC"/>
                <a:hlinkClick r:id="rId5"/>
              </a:rPr>
              <a:t>(3)</a:t>
            </a:r>
            <a:endParaRPr sz="1600" b="0" i="0" u="none" strike="noStrike" cap="none"/>
          </a:p>
        </p:txBody>
      </p:sp>
      <p:sp>
        <p:nvSpPr>
          <p:cNvPr id="114" name="Google Shape;114;p20"/>
          <p:cNvSpPr/>
          <p:nvPr/>
        </p:nvSpPr>
        <p:spPr>
          <a:xfrm>
            <a:off x="724733" y="5758339"/>
            <a:ext cx="13180933" cy="1267182"/>
          </a:xfrm>
          <a:prstGeom prst="rect">
            <a:avLst/>
          </a:prstGeom>
          <a:solidFill>
            <a:srgbClr val="FFFFFF">
              <a:alpha val="392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0"/>
          <p:cNvSpPr/>
          <p:nvPr/>
        </p:nvSpPr>
        <p:spPr>
          <a:xfrm>
            <a:off x="929640" y="5888831"/>
            <a:ext cx="6176843" cy="327779"/>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E0D6DE"/>
              </a:buClr>
              <a:buSzPts val="1600"/>
              <a:buFont typeface="Noto Sans TC"/>
              <a:buNone/>
            </a:pPr>
            <a:r>
              <a:rPr lang="en-US" sz="1600" b="0" i="0" u="none" strike="noStrike" cap="none">
                <a:solidFill>
                  <a:srgbClr val="E0D6DE"/>
                </a:solidFill>
                <a:latin typeface="Noto Sans TC"/>
                <a:ea typeface="Noto Sans TC"/>
                <a:cs typeface="Noto Sans TC"/>
                <a:sym typeface="Noto Sans TC"/>
              </a:rPr>
              <a:t>Protected Class Status</a:t>
            </a:r>
            <a:endParaRPr sz="1600" b="0" i="0" u="none" strike="noStrike" cap="none"/>
          </a:p>
        </p:txBody>
      </p:sp>
      <p:sp>
        <p:nvSpPr>
          <p:cNvPr id="116" name="Google Shape;116;p20"/>
          <p:cNvSpPr/>
          <p:nvPr/>
        </p:nvSpPr>
        <p:spPr>
          <a:xfrm>
            <a:off x="7523917" y="5888831"/>
            <a:ext cx="6176843" cy="1006197"/>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Clr>
                <a:srgbClr val="E0D6DE"/>
              </a:buClr>
              <a:buSzPts val="1600"/>
              <a:buFont typeface="Noto Sans TC"/>
              <a:buNone/>
            </a:pPr>
            <a:r>
              <a:rPr lang="en-US" sz="1600" b="0" i="0" u="none" strike="noStrike" cap="none">
                <a:solidFill>
                  <a:srgbClr val="E0D6DE"/>
                </a:solidFill>
                <a:latin typeface="Noto Sans TC"/>
                <a:ea typeface="Noto Sans TC"/>
                <a:cs typeface="Noto Sans TC"/>
                <a:sym typeface="Noto Sans TC"/>
              </a:rPr>
              <a:t>A group shielded from discrimination by law due to historical or structural disadvantage. </a:t>
            </a:r>
            <a:r>
              <a:rPr lang="en-US" sz="1600" b="0" i="0" u="none" strike="noStrike" cap="none">
                <a:solidFill>
                  <a:srgbClr val="000000"/>
                </a:solidFill>
                <a:latin typeface="Noto Sans TC"/>
                <a:ea typeface="Noto Sans TC"/>
                <a:cs typeface="Noto Sans TC"/>
                <a:sym typeface="Noto Sans TC"/>
              </a:rPr>
              <a:t>📌</a:t>
            </a:r>
            <a:r>
              <a:rPr lang="en-US" sz="1600" b="0" i="0" u="none" strike="noStrike" cap="none">
                <a:solidFill>
                  <a:srgbClr val="E0D6DE"/>
                </a:solidFill>
                <a:latin typeface="Noto Sans TC"/>
                <a:ea typeface="Noto Sans TC"/>
                <a:cs typeface="Noto Sans TC"/>
                <a:sym typeface="Noto Sans TC"/>
              </a:rPr>
              <a:t> Examples: Disability status, veteran status, religious affiliation, pregnancy </a:t>
            </a:r>
            <a:r>
              <a:rPr lang="en-US" sz="1600" b="0" i="0" u="sng" strike="noStrike" cap="none">
                <a:solidFill>
                  <a:schemeClr val="hlink"/>
                </a:solidFill>
                <a:latin typeface="Noto Sans TC"/>
                <a:ea typeface="Noto Sans TC"/>
                <a:cs typeface="Noto Sans TC"/>
                <a:sym typeface="Noto Sans TC"/>
                <a:hlinkClick r:id="rId6"/>
              </a:rPr>
              <a:t>(4)</a:t>
            </a:r>
            <a:endParaRPr sz="1600" b="0" i="0" u="none" strike="noStrike" cap="none"/>
          </a:p>
        </p:txBody>
      </p:sp>
      <p:sp>
        <p:nvSpPr>
          <p:cNvPr id="117" name="Google Shape;117;p20"/>
          <p:cNvSpPr/>
          <p:nvPr/>
        </p:nvSpPr>
        <p:spPr>
          <a:xfrm>
            <a:off x="717113" y="7263646"/>
            <a:ext cx="13196173" cy="327779"/>
          </a:xfrm>
          <a:prstGeom prst="rect">
            <a:avLst/>
          </a:prstGeom>
          <a:noFill/>
          <a:ln>
            <a:noFill/>
          </a:ln>
        </p:spPr>
        <p:txBody>
          <a:bodyPr spcFirstLastPara="1" wrap="square" lIns="0" tIns="0" rIns="0" bIns="0" anchor="t" anchorCtr="0">
            <a:noAutofit/>
          </a:bodyPr>
          <a:lstStyle/>
          <a:p>
            <a:pPr marL="0" marR="0" lvl="0" indent="0" algn="l" rtl="0">
              <a:lnSpc>
                <a:spcPct val="159375"/>
              </a:lnSpc>
              <a:spcBef>
                <a:spcPts val="0"/>
              </a:spcBef>
              <a:spcAft>
                <a:spcPts val="0"/>
              </a:spcAft>
              <a:buSzPts val="1600"/>
              <a:buFont typeface="Arial"/>
              <a:buNone/>
            </a:pPr>
            <a:endParaRPr sz="1600" b="0" i="0" u="none" strike="noStrike" cap="non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1"/>
          <p:cNvSpPr/>
          <p:nvPr/>
        </p:nvSpPr>
        <p:spPr>
          <a:xfrm>
            <a:off x="793790" y="711875"/>
            <a:ext cx="13042821" cy="1417558"/>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97B8FF"/>
              </a:buClr>
              <a:buSzPts val="4450"/>
              <a:buFont typeface="Sora"/>
              <a:buNone/>
            </a:pPr>
            <a:r>
              <a:rPr lang="en-US" sz="4450" b="0" i="0" u="none" strike="noStrike" cap="none">
                <a:solidFill>
                  <a:srgbClr val="97B8FF"/>
                </a:solidFill>
                <a:latin typeface="Sora"/>
                <a:ea typeface="Sora"/>
                <a:cs typeface="Sora"/>
                <a:sym typeface="Sora"/>
              </a:rPr>
              <a:t>Freedmen Status Builds on These Status Categories</a:t>
            </a:r>
            <a:endParaRPr sz="4450" b="0" i="0" u="none" strike="noStrike" cap="none"/>
          </a:p>
        </p:txBody>
      </p:sp>
      <p:pic>
        <p:nvPicPr>
          <p:cNvPr id="124" name="Google Shape;124;p21" descr="preencoded.png"/>
          <p:cNvPicPr preferRelativeResize="0"/>
          <p:nvPr/>
        </p:nvPicPr>
        <p:blipFill rotWithShape="1">
          <a:blip r:embed="rId3">
            <a:alphaModFix/>
          </a:blip>
          <a:srcRect/>
          <a:stretch/>
        </p:blipFill>
        <p:spPr>
          <a:xfrm>
            <a:off x="793790" y="2583061"/>
            <a:ext cx="566976" cy="566976"/>
          </a:xfrm>
          <a:prstGeom prst="rect">
            <a:avLst/>
          </a:prstGeom>
          <a:noFill/>
          <a:ln>
            <a:noFill/>
          </a:ln>
        </p:spPr>
      </p:pic>
      <p:sp>
        <p:nvSpPr>
          <p:cNvPr id="125" name="Google Shape;125;p21"/>
          <p:cNvSpPr/>
          <p:nvPr/>
        </p:nvSpPr>
        <p:spPr>
          <a:xfrm>
            <a:off x="793790" y="3433524"/>
            <a:ext cx="2835235" cy="36195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2200"/>
              <a:buFont typeface="Sora"/>
              <a:buNone/>
            </a:pPr>
            <a:r>
              <a:rPr lang="en-US" sz="2200" b="0" i="0" u="none" strike="noStrike" cap="none">
                <a:solidFill>
                  <a:srgbClr val="E0D6DE"/>
                </a:solidFill>
                <a:latin typeface="Sora"/>
                <a:ea typeface="Sora"/>
                <a:cs typeface="Sora"/>
                <a:sym typeface="Sora"/>
              </a:rPr>
              <a:t>Legal Status </a:t>
            </a:r>
            <a:r>
              <a:rPr lang="en-US" sz="2200" b="0" i="0" u="none" strike="noStrike" cap="none">
                <a:solidFill>
                  <a:srgbClr val="000000"/>
                </a:solidFill>
                <a:latin typeface="Sora"/>
                <a:ea typeface="Sora"/>
                <a:cs typeface="Sora"/>
                <a:sym typeface="Sora"/>
              </a:rPr>
              <a:t>📜</a:t>
            </a:r>
            <a:endParaRPr sz="2200" b="0" i="0" u="none" strike="noStrike" cap="none"/>
          </a:p>
        </p:txBody>
      </p:sp>
      <p:sp>
        <p:nvSpPr>
          <p:cNvPr id="126" name="Google Shape;126;p21"/>
          <p:cNvSpPr/>
          <p:nvPr/>
        </p:nvSpPr>
        <p:spPr>
          <a:xfrm>
            <a:off x="793790" y="3931563"/>
            <a:ext cx="3048000" cy="108870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Freedmen were formerly enslaved by U.S. law, later emancipated by U.S. law </a:t>
            </a:r>
            <a:r>
              <a:rPr lang="en-US" sz="1750" b="0" i="0" u="sng" strike="noStrike" cap="none">
                <a:solidFill>
                  <a:schemeClr val="hlink"/>
                </a:solidFill>
                <a:latin typeface="Noto Sans TC"/>
                <a:ea typeface="Noto Sans TC"/>
                <a:cs typeface="Noto Sans TC"/>
                <a:sym typeface="Noto Sans TC"/>
                <a:hlinkClick r:id="rId4"/>
              </a:rPr>
              <a:t>(1)</a:t>
            </a:r>
            <a:r>
              <a:rPr lang="en-US" sz="1750" b="0" i="0" u="none" strike="noStrike" cap="none">
                <a:solidFill>
                  <a:srgbClr val="E0D6DE"/>
                </a:solidFill>
                <a:latin typeface="Noto Sans TC"/>
                <a:ea typeface="Noto Sans TC"/>
                <a:cs typeface="Noto Sans TC"/>
                <a:sym typeface="Noto Sans TC"/>
              </a:rPr>
              <a:t>.</a:t>
            </a:r>
            <a:endParaRPr sz="1750" b="0" i="0" u="none" strike="noStrike" cap="none"/>
          </a:p>
        </p:txBody>
      </p:sp>
      <p:pic>
        <p:nvPicPr>
          <p:cNvPr id="127" name="Google Shape;127;p21" descr="preencoded.png"/>
          <p:cNvPicPr preferRelativeResize="0"/>
          <p:nvPr/>
        </p:nvPicPr>
        <p:blipFill rotWithShape="1">
          <a:blip r:embed="rId5">
            <a:alphaModFix/>
          </a:blip>
          <a:srcRect/>
          <a:stretch/>
        </p:blipFill>
        <p:spPr>
          <a:xfrm>
            <a:off x="4125278" y="2583061"/>
            <a:ext cx="566976" cy="566976"/>
          </a:xfrm>
          <a:prstGeom prst="rect">
            <a:avLst/>
          </a:prstGeom>
          <a:noFill/>
          <a:ln>
            <a:noFill/>
          </a:ln>
        </p:spPr>
      </p:pic>
      <p:sp>
        <p:nvSpPr>
          <p:cNvPr id="128" name="Google Shape;128;p21"/>
          <p:cNvSpPr/>
          <p:nvPr/>
        </p:nvSpPr>
        <p:spPr>
          <a:xfrm>
            <a:off x="4125278" y="3433524"/>
            <a:ext cx="2835235" cy="36195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2200"/>
              <a:buFont typeface="Sora"/>
              <a:buNone/>
            </a:pPr>
            <a:r>
              <a:rPr lang="en-US" sz="2200" b="0" i="0" u="none" strike="noStrike" cap="none">
                <a:solidFill>
                  <a:srgbClr val="E0D6DE"/>
                </a:solidFill>
                <a:latin typeface="Sora"/>
                <a:ea typeface="Sora"/>
                <a:cs typeface="Sora"/>
                <a:sym typeface="Sora"/>
              </a:rPr>
              <a:t>Political Status </a:t>
            </a:r>
            <a:r>
              <a:rPr lang="en-US" sz="2200" b="0" i="0" u="none" strike="noStrike" cap="none">
                <a:solidFill>
                  <a:srgbClr val="000000"/>
                </a:solidFill>
                <a:latin typeface="Sora"/>
                <a:ea typeface="Sora"/>
                <a:cs typeface="Sora"/>
                <a:sym typeface="Sora"/>
              </a:rPr>
              <a:t>🗳️</a:t>
            </a:r>
            <a:endParaRPr sz="2200" b="0" i="0" u="none" strike="noStrike" cap="none"/>
          </a:p>
        </p:txBody>
      </p:sp>
      <p:sp>
        <p:nvSpPr>
          <p:cNvPr id="129" name="Google Shape;129;p21"/>
          <p:cNvSpPr/>
          <p:nvPr/>
        </p:nvSpPr>
        <p:spPr>
          <a:xfrm>
            <a:off x="4125278" y="3931563"/>
            <a:ext cx="3048119" cy="145161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Denied political rights, then selectively enfranchised (13th–15th Amendments) </a:t>
            </a:r>
            <a:r>
              <a:rPr lang="en-US" sz="1750" b="0" i="0" u="sng" strike="noStrike" cap="none">
                <a:solidFill>
                  <a:schemeClr val="hlink"/>
                </a:solidFill>
                <a:latin typeface="Noto Sans TC"/>
                <a:ea typeface="Noto Sans TC"/>
                <a:cs typeface="Noto Sans TC"/>
                <a:sym typeface="Noto Sans TC"/>
                <a:hlinkClick r:id="rId6"/>
              </a:rPr>
              <a:t>(2)</a:t>
            </a:r>
            <a:r>
              <a:rPr lang="en-US" sz="1750" b="0" i="0" u="none" strike="noStrike" cap="none">
                <a:solidFill>
                  <a:srgbClr val="E0D6DE"/>
                </a:solidFill>
                <a:latin typeface="Noto Sans TC"/>
                <a:ea typeface="Noto Sans TC"/>
                <a:cs typeface="Noto Sans TC"/>
                <a:sym typeface="Noto Sans TC"/>
              </a:rPr>
              <a:t>.</a:t>
            </a:r>
            <a:endParaRPr sz="1750" b="0" i="0" u="none" strike="noStrike" cap="none"/>
          </a:p>
        </p:txBody>
      </p:sp>
      <p:pic>
        <p:nvPicPr>
          <p:cNvPr id="130" name="Google Shape;130;p21" descr="preencoded.png"/>
          <p:cNvPicPr preferRelativeResize="0"/>
          <p:nvPr/>
        </p:nvPicPr>
        <p:blipFill rotWithShape="1">
          <a:blip r:embed="rId7">
            <a:alphaModFix/>
          </a:blip>
          <a:srcRect/>
          <a:stretch/>
        </p:blipFill>
        <p:spPr>
          <a:xfrm>
            <a:off x="7456884" y="2583061"/>
            <a:ext cx="566976" cy="566976"/>
          </a:xfrm>
          <a:prstGeom prst="rect">
            <a:avLst/>
          </a:prstGeom>
          <a:noFill/>
          <a:ln>
            <a:noFill/>
          </a:ln>
        </p:spPr>
      </p:pic>
      <p:sp>
        <p:nvSpPr>
          <p:cNvPr id="131" name="Google Shape;131;p21"/>
          <p:cNvSpPr/>
          <p:nvPr/>
        </p:nvSpPr>
        <p:spPr>
          <a:xfrm>
            <a:off x="7456884" y="3433524"/>
            <a:ext cx="3048119" cy="71628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2200"/>
              <a:buFont typeface="Sora"/>
              <a:buNone/>
            </a:pPr>
            <a:r>
              <a:rPr lang="en-US" sz="2200" b="0" i="0" u="none" strike="noStrike" cap="none">
                <a:solidFill>
                  <a:srgbClr val="E0D6DE"/>
                </a:solidFill>
                <a:latin typeface="Sora"/>
                <a:ea typeface="Sora"/>
                <a:cs typeface="Sora"/>
                <a:sym typeface="Sora"/>
              </a:rPr>
              <a:t>Socioeconomic Status </a:t>
            </a:r>
            <a:r>
              <a:rPr lang="en-US" sz="2200" b="0" i="0" u="none" strike="noStrike" cap="none">
                <a:solidFill>
                  <a:srgbClr val="000000"/>
                </a:solidFill>
                <a:latin typeface="Sora"/>
                <a:ea typeface="Sora"/>
                <a:cs typeface="Sora"/>
                <a:sym typeface="Sora"/>
              </a:rPr>
              <a:t>💰</a:t>
            </a:r>
            <a:endParaRPr sz="2200" b="0" i="0" u="none" strike="noStrike" cap="none"/>
          </a:p>
        </p:txBody>
      </p:sp>
      <p:sp>
        <p:nvSpPr>
          <p:cNvPr id="132" name="Google Shape;132;p21"/>
          <p:cNvSpPr/>
          <p:nvPr/>
        </p:nvSpPr>
        <p:spPr>
          <a:xfrm>
            <a:off x="7456884" y="4285893"/>
            <a:ext cx="3048119" cy="108870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Generational exclusion from land, wealth, and public programs </a:t>
            </a:r>
            <a:r>
              <a:rPr lang="en-US" sz="1750" b="0" i="0" u="sng" strike="noStrike" cap="none">
                <a:solidFill>
                  <a:schemeClr val="hlink"/>
                </a:solidFill>
                <a:latin typeface="Noto Sans TC"/>
                <a:ea typeface="Noto Sans TC"/>
                <a:cs typeface="Noto Sans TC"/>
                <a:sym typeface="Noto Sans TC"/>
                <a:hlinkClick r:id="rId8"/>
              </a:rPr>
              <a:t>(3)</a:t>
            </a:r>
            <a:r>
              <a:rPr lang="en-US" sz="1750" b="0" i="0" u="none" strike="noStrike" cap="none">
                <a:solidFill>
                  <a:srgbClr val="E0D6DE"/>
                </a:solidFill>
                <a:latin typeface="Noto Sans TC"/>
                <a:ea typeface="Noto Sans TC"/>
                <a:cs typeface="Noto Sans TC"/>
                <a:sym typeface="Noto Sans TC"/>
              </a:rPr>
              <a:t>.</a:t>
            </a:r>
            <a:endParaRPr sz="1750" b="0" i="0" u="none" strike="noStrike" cap="none"/>
          </a:p>
        </p:txBody>
      </p:sp>
      <p:pic>
        <p:nvPicPr>
          <p:cNvPr id="133" name="Google Shape;133;p21" descr="preencoded.png"/>
          <p:cNvPicPr preferRelativeResize="0"/>
          <p:nvPr/>
        </p:nvPicPr>
        <p:blipFill rotWithShape="1">
          <a:blip r:embed="rId9">
            <a:alphaModFix/>
          </a:blip>
          <a:srcRect/>
          <a:stretch/>
        </p:blipFill>
        <p:spPr>
          <a:xfrm>
            <a:off x="10788491" y="2583061"/>
            <a:ext cx="566976" cy="566976"/>
          </a:xfrm>
          <a:prstGeom prst="rect">
            <a:avLst/>
          </a:prstGeom>
          <a:noFill/>
          <a:ln>
            <a:noFill/>
          </a:ln>
        </p:spPr>
      </p:pic>
      <p:sp>
        <p:nvSpPr>
          <p:cNvPr id="134" name="Google Shape;134;p21"/>
          <p:cNvSpPr/>
          <p:nvPr/>
        </p:nvSpPr>
        <p:spPr>
          <a:xfrm>
            <a:off x="10788491" y="3433524"/>
            <a:ext cx="3048119" cy="71628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2200"/>
              <a:buFont typeface="Sora"/>
              <a:buNone/>
            </a:pPr>
            <a:r>
              <a:rPr lang="en-US" sz="2200" b="0" i="0" u="none" strike="noStrike" cap="none">
                <a:solidFill>
                  <a:srgbClr val="E0D6DE"/>
                </a:solidFill>
                <a:latin typeface="Sora"/>
                <a:ea typeface="Sora"/>
                <a:cs typeface="Sora"/>
                <a:sym typeface="Sora"/>
              </a:rPr>
              <a:t>Protected Class Status </a:t>
            </a:r>
            <a:r>
              <a:rPr lang="en-US" sz="2200" b="0" i="0" u="none" strike="noStrike" cap="none">
                <a:solidFill>
                  <a:srgbClr val="000000"/>
                </a:solidFill>
                <a:latin typeface="Sora"/>
                <a:ea typeface="Sora"/>
                <a:cs typeface="Sora"/>
                <a:sym typeface="Sora"/>
              </a:rPr>
              <a:t>🛡️</a:t>
            </a:r>
            <a:endParaRPr sz="2200" b="0" i="0" u="none" strike="noStrike" cap="none"/>
          </a:p>
        </p:txBody>
      </p:sp>
      <p:sp>
        <p:nvSpPr>
          <p:cNvPr id="135" name="Google Shape;135;p21"/>
          <p:cNvSpPr/>
          <p:nvPr/>
        </p:nvSpPr>
        <p:spPr>
          <a:xfrm>
            <a:off x="10788491" y="4285893"/>
            <a:ext cx="3048119" cy="1451610"/>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Eligible for legal protections and reparative programs based on government-inflicted harm </a:t>
            </a:r>
            <a:r>
              <a:rPr lang="en-US" sz="1750" b="0" i="0" u="sng" strike="noStrike" cap="none">
                <a:solidFill>
                  <a:schemeClr val="hlink"/>
                </a:solidFill>
                <a:latin typeface="Noto Sans TC"/>
                <a:ea typeface="Noto Sans TC"/>
                <a:cs typeface="Noto Sans TC"/>
                <a:sym typeface="Noto Sans TC"/>
                <a:hlinkClick r:id="rId10"/>
              </a:rPr>
              <a:t>(4)</a:t>
            </a:r>
            <a:r>
              <a:rPr lang="en-US" sz="1750" b="0" i="0" u="none" strike="noStrike" cap="none">
                <a:solidFill>
                  <a:srgbClr val="E0D6DE"/>
                </a:solidFill>
                <a:latin typeface="Noto Sans TC"/>
                <a:ea typeface="Noto Sans TC"/>
                <a:cs typeface="Noto Sans TC"/>
                <a:sym typeface="Noto Sans TC"/>
              </a:rPr>
              <a:t>.</a:t>
            </a:r>
            <a:endParaRPr sz="1750" b="0" i="0" u="none" strike="noStrike" cap="none"/>
          </a:p>
        </p:txBody>
      </p:sp>
      <p:sp>
        <p:nvSpPr>
          <p:cNvPr id="136" name="Google Shape;136;p21"/>
          <p:cNvSpPr/>
          <p:nvPr/>
        </p:nvSpPr>
        <p:spPr>
          <a:xfrm>
            <a:off x="793790" y="6392804"/>
            <a:ext cx="13042800" cy="906900"/>
          </a:xfrm>
          <a:prstGeom prst="rect">
            <a:avLst/>
          </a:prstGeom>
          <a:noFill/>
          <a:ln>
            <a:noFill/>
          </a:ln>
        </p:spPr>
        <p:txBody>
          <a:bodyPr spcFirstLastPara="1" wrap="square" lIns="0" tIns="0" rIns="0" bIns="0" anchor="t" anchorCtr="0">
            <a:noAutofit/>
          </a:bodyPr>
          <a:lstStyle/>
          <a:p>
            <a:pPr marL="0" marR="0" lvl="0" indent="0" algn="l" rtl="0">
              <a:lnSpc>
                <a:spcPct val="161363"/>
              </a:lnSpc>
              <a:spcBef>
                <a:spcPts val="0"/>
              </a:spcBef>
              <a:spcAft>
                <a:spcPts val="0"/>
              </a:spcAft>
              <a:buClr>
                <a:srgbClr val="E0D6DE"/>
              </a:buClr>
              <a:buSzPts val="2200"/>
              <a:buFont typeface="Noto Sans TC"/>
              <a:buNone/>
            </a:pPr>
            <a:r>
              <a:rPr lang="en-US" sz="2200" b="0" i="0" u="none" strike="noStrike" cap="none">
                <a:solidFill>
                  <a:srgbClr val="E0D6DE"/>
                </a:solidFill>
                <a:latin typeface="Noto Sans TC"/>
                <a:ea typeface="Noto Sans TC"/>
                <a:cs typeface="Noto Sans TC"/>
                <a:sym typeface="Noto Sans TC"/>
              </a:rPr>
              <a:t>Freedmen status is not a race. It's a government-created, legally documented condition — and it continues to carry consequences today.</a:t>
            </a:r>
            <a:endParaRPr sz="2200" b="0" i="0" u="none" strike="noStrike" cap="none"/>
          </a:p>
        </p:txBody>
      </p:sp>
      <p:sp>
        <p:nvSpPr>
          <p:cNvPr id="137" name="Google Shape;137;p21"/>
          <p:cNvSpPr/>
          <p:nvPr/>
        </p:nvSpPr>
        <p:spPr>
          <a:xfrm>
            <a:off x="793790" y="7154823"/>
            <a:ext cx="13042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SzPts val="1750"/>
              <a:buFont typeface="Arial"/>
              <a:buNone/>
            </a:pPr>
            <a:endParaRPr sz="1750" b="0" i="0" u="none" strike="noStrike" cap="non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2"/>
          <p:cNvSpPr/>
          <p:nvPr/>
        </p:nvSpPr>
        <p:spPr>
          <a:xfrm>
            <a:off x="575548" y="452199"/>
            <a:ext cx="5421154" cy="513874"/>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97B8FF"/>
              </a:buClr>
              <a:buSzPts val="3200"/>
              <a:buFont typeface="Sora"/>
              <a:buNone/>
            </a:pPr>
            <a:r>
              <a:rPr lang="en-US" sz="3200" b="0" i="0" u="none" strike="noStrike" cap="none">
                <a:solidFill>
                  <a:srgbClr val="97B8FF"/>
                </a:solidFill>
                <a:latin typeface="Sora"/>
                <a:ea typeface="Sora"/>
                <a:cs typeface="Sora"/>
                <a:sym typeface="Sora"/>
              </a:rPr>
              <a:t>Freedmen as a Legal Class</a:t>
            </a:r>
            <a:endParaRPr sz="3200" b="0" i="0" u="none" strike="noStrike" cap="none"/>
          </a:p>
        </p:txBody>
      </p:sp>
      <p:sp>
        <p:nvSpPr>
          <p:cNvPr id="144" name="Google Shape;144;p22"/>
          <p:cNvSpPr/>
          <p:nvPr/>
        </p:nvSpPr>
        <p:spPr>
          <a:xfrm>
            <a:off x="6659820" y="1468398"/>
            <a:ext cx="493276" cy="22860"/>
          </a:xfrm>
          <a:prstGeom prst="roundRect">
            <a:avLst>
              <a:gd name="adj" fmla="val 107907"/>
            </a:avLst>
          </a:prstGeom>
          <a:solidFill>
            <a:srgbClr val="3F3F44"/>
          </a:solidFill>
          <a:ln>
            <a:noFill/>
          </a:ln>
        </p:spPr>
        <p:txBody>
          <a:bodyPr spcFirstLastPara="1" wrap="square" lIns="91425" tIns="91425" rIns="91425" bIns="91425" anchor="ctr" anchorCtr="0">
            <a:noAutofit/>
          </a:bodyPr>
          <a:lstStyle/>
          <a:p>
            <a:pPr marL="303731" lvl="0" indent="0" algn="ctr" rtl="0">
              <a:spcBef>
                <a:spcPts val="0"/>
              </a:spcBef>
              <a:spcAft>
                <a:spcPts val="0"/>
              </a:spcAft>
              <a:buNone/>
            </a:pPr>
            <a:endParaRPr/>
          </a:p>
        </p:txBody>
      </p:sp>
      <p:sp>
        <p:nvSpPr>
          <p:cNvPr id="145" name="Google Shape;145;p22"/>
          <p:cNvSpPr txBox="1"/>
          <p:nvPr/>
        </p:nvSpPr>
        <p:spPr>
          <a:xfrm>
            <a:off x="0" y="0"/>
            <a:ext cx="3000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https://www.boston.gov/public-notices/16384271</a:t>
            </a:r>
            <a:endParaRPr/>
          </a:p>
        </p:txBody>
      </p:sp>
      <p:sp>
        <p:nvSpPr>
          <p:cNvPr id="146" name="Google Shape;146;p22"/>
          <p:cNvSpPr/>
          <p:nvPr/>
        </p:nvSpPr>
        <p:spPr>
          <a:xfrm>
            <a:off x="178675" y="1635850"/>
            <a:ext cx="13012800" cy="615600"/>
          </a:xfrm>
          <a:prstGeom prst="rect">
            <a:avLst/>
          </a:prstGeom>
          <a:noFill/>
          <a:ln>
            <a:noFill/>
          </a:ln>
        </p:spPr>
        <p:txBody>
          <a:bodyPr spcFirstLastPara="1" wrap="square" lIns="0" tIns="0" rIns="0" bIns="0" anchor="t" anchorCtr="0">
            <a:noAutofit/>
          </a:bodyPr>
          <a:lstStyle/>
          <a:p>
            <a:pPr marL="457200" marR="0" lvl="0" indent="-371475" algn="ctr" rtl="0">
              <a:lnSpc>
                <a:spcPct val="200000"/>
              </a:lnSpc>
              <a:spcBef>
                <a:spcPts val="0"/>
              </a:spcBef>
              <a:spcAft>
                <a:spcPts val="0"/>
              </a:spcAft>
              <a:buSzPts val="2250"/>
              <a:buFont typeface="Noto Sans TC"/>
              <a:buChar char="●"/>
            </a:pPr>
            <a:r>
              <a:rPr lang="en-US" sz="2250" b="0" i="0" u="none" strike="noStrike" cap="none">
                <a:solidFill>
                  <a:srgbClr val="E0D6DE"/>
                </a:solidFill>
                <a:latin typeface="Noto Sans TC"/>
                <a:ea typeface="Noto Sans TC"/>
                <a:cs typeface="Noto Sans TC"/>
                <a:sym typeface="Noto Sans TC"/>
              </a:rPr>
              <a:t>Freedmen status is a legally recognized classification rooted in emancipation from slavery </a:t>
            </a:r>
            <a:r>
              <a:rPr lang="en-US" sz="2250" b="0" i="0" u="sng" strike="noStrike" cap="none">
                <a:solidFill>
                  <a:schemeClr val="hlink"/>
                </a:solidFill>
                <a:latin typeface="Noto Sans TC"/>
                <a:ea typeface="Noto Sans TC"/>
                <a:cs typeface="Noto Sans TC"/>
                <a:sym typeface="Noto Sans TC"/>
                <a:hlinkClick r:id="rId3"/>
              </a:rPr>
              <a:t>(1)</a:t>
            </a:r>
            <a:r>
              <a:rPr lang="en-US" sz="2250" b="0" i="0" u="none" strike="noStrike" cap="none">
                <a:solidFill>
                  <a:srgbClr val="E0D6DE"/>
                </a:solidFill>
                <a:latin typeface="Noto Sans TC"/>
                <a:ea typeface="Noto Sans TC"/>
                <a:cs typeface="Noto Sans TC"/>
                <a:sym typeface="Noto Sans TC"/>
              </a:rPr>
              <a:t>.</a:t>
            </a:r>
            <a:endParaRPr sz="2250" b="0" i="0" u="none" strike="noStrike" cap="none"/>
          </a:p>
        </p:txBody>
      </p:sp>
      <p:sp>
        <p:nvSpPr>
          <p:cNvPr id="147" name="Google Shape;147;p22"/>
          <p:cNvSpPr/>
          <p:nvPr/>
        </p:nvSpPr>
        <p:spPr>
          <a:xfrm>
            <a:off x="395125" y="2376725"/>
            <a:ext cx="13912200" cy="904200"/>
          </a:xfrm>
          <a:prstGeom prst="rect">
            <a:avLst/>
          </a:prstGeom>
          <a:noFill/>
          <a:ln>
            <a:noFill/>
          </a:ln>
        </p:spPr>
        <p:txBody>
          <a:bodyPr spcFirstLastPara="1" wrap="square" lIns="0" tIns="0" rIns="0" bIns="0" anchor="t" anchorCtr="0">
            <a:noAutofit/>
          </a:bodyPr>
          <a:lstStyle/>
          <a:p>
            <a:pPr marL="303731" marR="0" lvl="0" indent="0" algn="ctr" rtl="0">
              <a:lnSpc>
                <a:spcPct val="200000"/>
              </a:lnSpc>
              <a:spcBef>
                <a:spcPts val="0"/>
              </a:spcBef>
              <a:spcAft>
                <a:spcPts val="0"/>
              </a:spcAft>
              <a:buNone/>
            </a:pPr>
            <a:r>
              <a:rPr lang="en-US" sz="2250" b="0" i="0" u="none" strike="noStrike" cap="none">
                <a:solidFill>
                  <a:srgbClr val="E0D6DE"/>
                </a:solidFill>
                <a:latin typeface="Noto Sans TC"/>
                <a:ea typeface="Noto Sans TC"/>
                <a:cs typeface="Noto Sans TC"/>
                <a:sym typeface="Noto Sans TC"/>
              </a:rPr>
              <a:t>It originates from government action: chattel slavery codified by law, then abolished by law </a:t>
            </a:r>
            <a:r>
              <a:rPr lang="en-US" sz="2250" b="0" i="0" u="sng" strike="noStrike" cap="none">
                <a:solidFill>
                  <a:schemeClr val="hlink"/>
                </a:solidFill>
                <a:latin typeface="Noto Sans TC"/>
                <a:ea typeface="Noto Sans TC"/>
                <a:cs typeface="Noto Sans TC"/>
                <a:sym typeface="Noto Sans TC"/>
                <a:hlinkClick r:id="rId4"/>
              </a:rPr>
              <a:t>(2)</a:t>
            </a:r>
            <a:r>
              <a:rPr lang="en-US" sz="2250" b="0" i="0" u="none" strike="noStrike" cap="none">
                <a:solidFill>
                  <a:srgbClr val="E0D6DE"/>
                </a:solidFill>
                <a:latin typeface="Noto Sans TC"/>
                <a:ea typeface="Noto Sans TC"/>
                <a:cs typeface="Noto Sans TC"/>
                <a:sym typeface="Noto Sans TC"/>
              </a:rPr>
              <a:t>.</a:t>
            </a:r>
            <a:endParaRPr sz="2250" b="0" i="0" u="none" strike="noStrike" cap="none"/>
          </a:p>
        </p:txBody>
      </p:sp>
      <p:sp>
        <p:nvSpPr>
          <p:cNvPr id="148" name="Google Shape;148;p22"/>
          <p:cNvSpPr/>
          <p:nvPr/>
        </p:nvSpPr>
        <p:spPr>
          <a:xfrm>
            <a:off x="395125" y="3173159"/>
            <a:ext cx="13912200" cy="513900"/>
          </a:xfrm>
          <a:prstGeom prst="rect">
            <a:avLst/>
          </a:prstGeom>
          <a:noFill/>
          <a:ln>
            <a:noFill/>
          </a:ln>
        </p:spPr>
        <p:txBody>
          <a:bodyPr spcFirstLastPara="1" wrap="square" lIns="0" tIns="0" rIns="0" bIns="0" anchor="t" anchorCtr="0">
            <a:noAutofit/>
          </a:bodyPr>
          <a:lstStyle/>
          <a:p>
            <a:pPr marL="303731" marR="0" lvl="0" indent="0" algn="ctr" rtl="0">
              <a:lnSpc>
                <a:spcPct val="200000"/>
              </a:lnSpc>
              <a:spcBef>
                <a:spcPts val="0"/>
              </a:spcBef>
              <a:spcAft>
                <a:spcPts val="0"/>
              </a:spcAft>
              <a:buClr>
                <a:srgbClr val="E0D6DE"/>
              </a:buClr>
              <a:buSzPts val="1250"/>
              <a:buFont typeface="Noto Sans TC"/>
              <a:buNone/>
            </a:pPr>
            <a:r>
              <a:rPr lang="en-US" sz="2250" b="0" i="0" u="none" strike="noStrike" cap="none">
                <a:solidFill>
                  <a:srgbClr val="E0D6DE"/>
                </a:solidFill>
                <a:latin typeface="Noto Sans TC"/>
                <a:ea typeface="Noto Sans TC"/>
                <a:cs typeface="Noto Sans TC"/>
                <a:sym typeface="Noto Sans TC"/>
              </a:rPr>
              <a:t>Legal precedent distinguishes Freedmen from racial categories </a:t>
            </a:r>
            <a:r>
              <a:rPr lang="en-US" sz="2250" b="0" i="0" u="sng" strike="noStrike" cap="none">
                <a:solidFill>
                  <a:schemeClr val="hlink"/>
                </a:solidFill>
                <a:latin typeface="Noto Sans TC"/>
                <a:ea typeface="Noto Sans TC"/>
                <a:cs typeface="Noto Sans TC"/>
                <a:sym typeface="Noto Sans TC"/>
                <a:hlinkClick r:id="rId3"/>
              </a:rPr>
              <a:t>(3)</a:t>
            </a:r>
            <a:r>
              <a:rPr lang="en-US" sz="2250" b="0" i="0" u="none" strike="noStrike" cap="none">
                <a:solidFill>
                  <a:srgbClr val="E0D6DE"/>
                </a:solidFill>
                <a:latin typeface="Noto Sans TC"/>
                <a:ea typeface="Noto Sans TC"/>
                <a:cs typeface="Noto Sans TC"/>
                <a:sym typeface="Noto Sans TC"/>
              </a:rPr>
              <a:t>.</a:t>
            </a:r>
            <a:endParaRPr sz="2250" b="0" i="0" u="none" strike="noStrike" cap="none"/>
          </a:p>
        </p:txBody>
      </p:sp>
      <p:sp>
        <p:nvSpPr>
          <p:cNvPr id="149" name="Google Shape;149;p22"/>
          <p:cNvSpPr/>
          <p:nvPr/>
        </p:nvSpPr>
        <p:spPr>
          <a:xfrm>
            <a:off x="828013" y="3853687"/>
            <a:ext cx="13479300" cy="615600"/>
          </a:xfrm>
          <a:prstGeom prst="rect">
            <a:avLst/>
          </a:prstGeom>
          <a:noFill/>
          <a:ln>
            <a:noFill/>
          </a:ln>
        </p:spPr>
        <p:txBody>
          <a:bodyPr spcFirstLastPara="1" wrap="square" lIns="0" tIns="0" rIns="0" bIns="0" anchor="t" anchorCtr="0">
            <a:noAutofit/>
          </a:bodyPr>
          <a:lstStyle/>
          <a:p>
            <a:pPr marL="303731" marR="0" lvl="0" indent="0" algn="ctr" rtl="0">
              <a:lnSpc>
                <a:spcPct val="200000"/>
              </a:lnSpc>
              <a:spcBef>
                <a:spcPts val="0"/>
              </a:spcBef>
              <a:spcAft>
                <a:spcPts val="0"/>
              </a:spcAft>
              <a:buClr>
                <a:srgbClr val="E0D6DE"/>
              </a:buClr>
              <a:buSzPts val="1250"/>
              <a:buFont typeface="Noto Sans TC"/>
              <a:buNone/>
            </a:pPr>
            <a:r>
              <a:rPr lang="en-US" sz="2250" b="0" i="0" u="none" strike="noStrike" cap="none">
                <a:solidFill>
                  <a:srgbClr val="E0D6DE"/>
                </a:solidFill>
                <a:latin typeface="Noto Sans TC"/>
                <a:ea typeface="Noto Sans TC"/>
                <a:cs typeface="Noto Sans TC"/>
                <a:sym typeface="Noto Sans TC"/>
              </a:rPr>
              <a:t>Status is inheritable — courts have recognized descendants of emancipated persons as members of the Freedmen class </a:t>
            </a:r>
            <a:r>
              <a:rPr lang="en-US" sz="2250" b="0" i="0" u="sng" strike="noStrike" cap="none">
                <a:solidFill>
                  <a:schemeClr val="hlink"/>
                </a:solidFill>
                <a:latin typeface="Noto Sans TC"/>
                <a:ea typeface="Noto Sans TC"/>
                <a:cs typeface="Noto Sans TC"/>
                <a:sym typeface="Noto Sans TC"/>
                <a:hlinkClick r:id="rId5"/>
              </a:rPr>
              <a:t>(4)</a:t>
            </a:r>
            <a:r>
              <a:rPr lang="en-US" sz="2250" b="0" i="0" u="none" strike="noStrike" cap="none">
                <a:solidFill>
                  <a:srgbClr val="E0D6DE"/>
                </a:solidFill>
                <a:latin typeface="Noto Sans TC"/>
                <a:ea typeface="Noto Sans TC"/>
                <a:cs typeface="Noto Sans TC"/>
                <a:sym typeface="Noto Sans TC"/>
              </a:rPr>
              <a:t>.</a:t>
            </a:r>
            <a:endParaRPr sz="2250" b="0" i="0" u="none" strike="noStrike" cap="none"/>
          </a:p>
        </p:txBody>
      </p:sp>
      <p:sp>
        <p:nvSpPr>
          <p:cNvPr id="150" name="Google Shape;150;p22"/>
          <p:cNvSpPr/>
          <p:nvPr/>
        </p:nvSpPr>
        <p:spPr>
          <a:xfrm>
            <a:off x="575550" y="5042038"/>
            <a:ext cx="11843700" cy="904200"/>
          </a:xfrm>
          <a:prstGeom prst="rect">
            <a:avLst/>
          </a:prstGeom>
          <a:noFill/>
          <a:ln>
            <a:noFill/>
          </a:ln>
        </p:spPr>
        <p:txBody>
          <a:bodyPr spcFirstLastPara="1" wrap="square" lIns="0" tIns="0" rIns="0" bIns="0" anchor="t" anchorCtr="0">
            <a:noAutofit/>
          </a:bodyPr>
          <a:lstStyle/>
          <a:p>
            <a:pPr marL="303731" marR="0" lvl="0" indent="0" algn="ctr" rtl="0">
              <a:lnSpc>
                <a:spcPct val="200000"/>
              </a:lnSpc>
              <a:spcBef>
                <a:spcPts val="0"/>
              </a:spcBef>
              <a:spcAft>
                <a:spcPts val="0"/>
              </a:spcAft>
              <a:buNone/>
            </a:pPr>
            <a:r>
              <a:rPr lang="en-US" sz="2250" b="0" i="0" u="none" strike="noStrike" cap="none">
                <a:solidFill>
                  <a:srgbClr val="E0D6DE"/>
                </a:solidFill>
                <a:latin typeface="Noto Sans TC"/>
                <a:ea typeface="Noto Sans TC"/>
                <a:cs typeface="Noto Sans TC"/>
                <a:sym typeface="Noto Sans TC"/>
              </a:rPr>
              <a:t>Freedmen were served by federal legal structures like the Freedmen's Bureau </a:t>
            </a:r>
            <a:r>
              <a:rPr lang="en-US" sz="2250" b="0" i="0" u="sng" strike="noStrike" cap="none">
                <a:solidFill>
                  <a:schemeClr val="hlink"/>
                </a:solidFill>
                <a:latin typeface="Noto Sans TC"/>
                <a:ea typeface="Noto Sans TC"/>
                <a:cs typeface="Noto Sans TC"/>
                <a:sym typeface="Noto Sans TC"/>
                <a:hlinkClick r:id="rId6"/>
              </a:rPr>
              <a:t>(5)</a:t>
            </a:r>
            <a:r>
              <a:rPr lang="en-US" sz="2250" b="0" i="0" u="none" strike="noStrike" cap="none">
                <a:solidFill>
                  <a:srgbClr val="E0D6DE"/>
                </a:solidFill>
                <a:latin typeface="Noto Sans TC"/>
                <a:ea typeface="Noto Sans TC"/>
                <a:cs typeface="Noto Sans TC"/>
                <a:sym typeface="Noto Sans TC"/>
              </a:rPr>
              <a:t>.</a:t>
            </a:r>
            <a:endParaRPr sz="2250" b="0" i="0" u="none" strike="noStrike" cap="none"/>
          </a:p>
        </p:txBody>
      </p:sp>
      <p:sp>
        <p:nvSpPr>
          <p:cNvPr id="151" name="Google Shape;151;p22"/>
          <p:cNvSpPr/>
          <p:nvPr/>
        </p:nvSpPr>
        <p:spPr>
          <a:xfrm>
            <a:off x="395123" y="5772825"/>
            <a:ext cx="13479300" cy="525900"/>
          </a:xfrm>
          <a:prstGeom prst="rect">
            <a:avLst/>
          </a:prstGeom>
          <a:noFill/>
          <a:ln>
            <a:noFill/>
          </a:ln>
        </p:spPr>
        <p:txBody>
          <a:bodyPr spcFirstLastPara="1" wrap="square" lIns="0" tIns="0" rIns="0" bIns="0" anchor="t" anchorCtr="0">
            <a:noAutofit/>
          </a:bodyPr>
          <a:lstStyle/>
          <a:p>
            <a:pPr marL="342900" marR="0" lvl="0" indent="-406400" algn="ctr" rtl="0">
              <a:lnSpc>
                <a:spcPct val="200000"/>
              </a:lnSpc>
              <a:spcBef>
                <a:spcPts val="0"/>
              </a:spcBef>
              <a:spcAft>
                <a:spcPts val="0"/>
              </a:spcAft>
              <a:buClr>
                <a:srgbClr val="E0D6DE"/>
              </a:buClr>
              <a:buSzPts val="2250"/>
              <a:buFont typeface="Noto Sans TC"/>
              <a:buChar char="•"/>
            </a:pPr>
            <a:r>
              <a:rPr lang="en-US" sz="2250" b="0" i="0" u="none" strike="noStrike" cap="none">
                <a:solidFill>
                  <a:srgbClr val="E0D6DE"/>
                </a:solidFill>
                <a:latin typeface="Noto Sans TC"/>
                <a:ea typeface="Noto Sans TC"/>
                <a:cs typeface="Noto Sans TC"/>
                <a:sym typeface="Noto Sans TC"/>
              </a:rPr>
              <a:t>Boston's legislative efforts through H.1696 and HD.3879 could formally recognize this legal status at the state level and ensure that reparative policies apply specifically to descendants o</a:t>
            </a:r>
            <a:r>
              <a:rPr lang="en-US" sz="2250">
                <a:solidFill>
                  <a:srgbClr val="E0D6DE"/>
                </a:solidFill>
                <a:latin typeface="Noto Sans TC"/>
                <a:ea typeface="Noto Sans TC"/>
                <a:cs typeface="Noto Sans TC"/>
                <a:sym typeface="Noto Sans TC"/>
              </a:rPr>
              <a:t>f persons emancipated from chattel slavery in the U.S.</a:t>
            </a:r>
            <a:r>
              <a:rPr lang="en-US" sz="2250" b="0" i="0" u="none" strike="noStrike" cap="none">
                <a:solidFill>
                  <a:srgbClr val="E0D6DE"/>
                </a:solidFill>
                <a:latin typeface="Noto Sans TC"/>
                <a:ea typeface="Noto Sans TC"/>
                <a:cs typeface="Noto Sans TC"/>
                <a:sym typeface="Noto Sans TC"/>
              </a:rPr>
              <a:t>, as intended.</a:t>
            </a:r>
            <a:endParaRPr sz="2250" b="0" i="0" u="none" strike="noStrike" cap="none"/>
          </a:p>
        </p:txBody>
      </p:sp>
      <p:sp>
        <p:nvSpPr>
          <p:cNvPr id="152" name="Google Shape;152;p22"/>
          <p:cNvSpPr/>
          <p:nvPr/>
        </p:nvSpPr>
        <p:spPr>
          <a:xfrm>
            <a:off x="395125" y="6324130"/>
            <a:ext cx="13479300" cy="615600"/>
          </a:xfrm>
          <a:prstGeom prst="rect">
            <a:avLst/>
          </a:prstGeom>
          <a:noFill/>
          <a:ln>
            <a:noFill/>
          </a:ln>
        </p:spPr>
        <p:txBody>
          <a:bodyPr spcFirstLastPara="1" wrap="square" lIns="0" tIns="0" rIns="0" bIns="0" anchor="t" anchorCtr="0">
            <a:noAutofit/>
          </a:bodyPr>
          <a:lstStyle/>
          <a:p>
            <a:pPr marL="303731" marR="0" lvl="0" indent="0" algn="ctr" rtl="0">
              <a:lnSpc>
                <a:spcPct val="200000"/>
              </a:lnSpc>
              <a:spcBef>
                <a:spcPts val="0"/>
              </a:spcBef>
              <a:spcAft>
                <a:spcPts val="0"/>
              </a:spcAft>
              <a:buSzPts val="1250"/>
              <a:buFont typeface="Arial"/>
              <a:buNone/>
            </a:pPr>
            <a:endParaRPr sz="2250" b="0" i="0" u="none" strike="noStrike" cap="non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3"/>
          <p:cNvSpPr/>
          <p:nvPr/>
        </p:nvSpPr>
        <p:spPr>
          <a:xfrm>
            <a:off x="575548" y="452199"/>
            <a:ext cx="5421300" cy="5139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97B8FF"/>
              </a:buClr>
              <a:buSzPts val="3200"/>
              <a:buFont typeface="Sora"/>
              <a:buNone/>
            </a:pPr>
            <a:r>
              <a:rPr lang="en-US" sz="3200" b="0" i="0" u="none" strike="noStrike" cap="none">
                <a:solidFill>
                  <a:srgbClr val="97B8FF"/>
                </a:solidFill>
                <a:latin typeface="Sora"/>
                <a:ea typeface="Sora"/>
                <a:cs typeface="Sora"/>
                <a:sym typeface="Sora"/>
              </a:rPr>
              <a:t>Freedmen as a Legal Class</a:t>
            </a:r>
            <a:endParaRPr sz="3200" b="0" i="0" u="none" strike="noStrike" cap="none"/>
          </a:p>
        </p:txBody>
      </p:sp>
      <p:sp>
        <p:nvSpPr>
          <p:cNvPr id="159" name="Google Shape;159;p23"/>
          <p:cNvSpPr/>
          <p:nvPr/>
        </p:nvSpPr>
        <p:spPr>
          <a:xfrm>
            <a:off x="7303770" y="1294924"/>
            <a:ext cx="22800" cy="6610800"/>
          </a:xfrm>
          <a:prstGeom prst="roundRect">
            <a:avLst>
              <a:gd name="adj" fmla="val 107907"/>
            </a:avLst>
          </a:prstGeom>
          <a:solidFill>
            <a:srgbClr val="3F3F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3"/>
          <p:cNvSpPr/>
          <p:nvPr/>
        </p:nvSpPr>
        <p:spPr>
          <a:xfrm>
            <a:off x="6659820" y="1468398"/>
            <a:ext cx="493200" cy="22800"/>
          </a:xfrm>
          <a:prstGeom prst="roundRect">
            <a:avLst>
              <a:gd name="adj" fmla="val 107907"/>
            </a:avLst>
          </a:prstGeom>
          <a:solidFill>
            <a:srgbClr val="3F3F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3"/>
          <p:cNvSpPr/>
          <p:nvPr/>
        </p:nvSpPr>
        <p:spPr>
          <a:xfrm>
            <a:off x="7130236" y="1294924"/>
            <a:ext cx="369900" cy="369900"/>
          </a:xfrm>
          <a:prstGeom prst="roundRect">
            <a:avLst>
              <a:gd name="adj" fmla="val 6668"/>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3"/>
          <p:cNvSpPr/>
          <p:nvPr/>
        </p:nvSpPr>
        <p:spPr>
          <a:xfrm>
            <a:off x="7191851" y="1325701"/>
            <a:ext cx="246600" cy="308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0D6DE"/>
              </a:buClr>
              <a:buSzPts val="1900"/>
              <a:buFont typeface="Sora"/>
              <a:buNone/>
            </a:pPr>
            <a:r>
              <a:rPr lang="en-US" sz="1900" b="0" i="0" u="none" strike="noStrike" cap="none">
                <a:solidFill>
                  <a:srgbClr val="E0D6DE"/>
                </a:solidFill>
                <a:latin typeface="Sora"/>
                <a:ea typeface="Sora"/>
                <a:cs typeface="Sora"/>
                <a:sym typeface="Sora"/>
              </a:rPr>
              <a:t>1</a:t>
            </a:r>
            <a:endParaRPr sz="1900" b="0" i="0" u="none" strike="noStrike" cap="none"/>
          </a:p>
        </p:txBody>
      </p:sp>
      <p:sp>
        <p:nvSpPr>
          <p:cNvPr id="163" name="Google Shape;163;p23"/>
          <p:cNvSpPr/>
          <p:nvPr/>
        </p:nvSpPr>
        <p:spPr>
          <a:xfrm>
            <a:off x="4437340" y="1351359"/>
            <a:ext cx="2055600" cy="25680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E0D6DE"/>
              </a:buClr>
              <a:buSzPts val="1600"/>
              <a:buFont typeface="Sora"/>
              <a:buNone/>
            </a:pPr>
            <a:r>
              <a:rPr lang="en-US" sz="1600" b="0" i="0" u="none" strike="noStrike" cap="none">
                <a:solidFill>
                  <a:srgbClr val="E0D6DE"/>
                </a:solidFill>
                <a:latin typeface="Sora"/>
                <a:ea typeface="Sora"/>
                <a:cs typeface="Sora"/>
                <a:sym typeface="Sora"/>
              </a:rPr>
              <a:t>1619–1865</a:t>
            </a:r>
            <a:endParaRPr sz="1600" b="0" i="0" u="none" strike="noStrike" cap="none"/>
          </a:p>
        </p:txBody>
      </p:sp>
      <p:sp>
        <p:nvSpPr>
          <p:cNvPr id="164" name="Google Shape;164;p23"/>
          <p:cNvSpPr/>
          <p:nvPr/>
        </p:nvSpPr>
        <p:spPr>
          <a:xfrm>
            <a:off x="575548" y="1706880"/>
            <a:ext cx="5917500" cy="263100"/>
          </a:xfrm>
          <a:prstGeom prst="rect">
            <a:avLst/>
          </a:prstGeom>
          <a:noFill/>
          <a:ln>
            <a:noFill/>
          </a:ln>
        </p:spPr>
        <p:txBody>
          <a:bodyPr spcFirstLastPara="1" wrap="square" lIns="0" tIns="0" rIns="0" bIns="0" anchor="t" anchorCtr="0">
            <a:noAutofit/>
          </a:bodyPr>
          <a:lstStyle/>
          <a:p>
            <a:pPr marL="0" marR="0" lvl="0" indent="0" algn="r"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Slavery codified in U.S. law</a:t>
            </a:r>
            <a:endParaRPr sz="1250" b="0" i="0" u="none" strike="noStrike" cap="none"/>
          </a:p>
        </p:txBody>
      </p:sp>
      <p:sp>
        <p:nvSpPr>
          <p:cNvPr id="165" name="Google Shape;165;p23"/>
          <p:cNvSpPr/>
          <p:nvPr/>
        </p:nvSpPr>
        <p:spPr>
          <a:xfrm>
            <a:off x="7477304" y="2454950"/>
            <a:ext cx="493200" cy="22800"/>
          </a:xfrm>
          <a:prstGeom prst="roundRect">
            <a:avLst>
              <a:gd name="adj" fmla="val 107907"/>
            </a:avLst>
          </a:prstGeom>
          <a:solidFill>
            <a:srgbClr val="3F3F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3"/>
          <p:cNvSpPr/>
          <p:nvPr/>
        </p:nvSpPr>
        <p:spPr>
          <a:xfrm>
            <a:off x="7130236" y="2281476"/>
            <a:ext cx="369900" cy="369900"/>
          </a:xfrm>
          <a:prstGeom prst="roundRect">
            <a:avLst>
              <a:gd name="adj" fmla="val 6668"/>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3"/>
          <p:cNvSpPr/>
          <p:nvPr/>
        </p:nvSpPr>
        <p:spPr>
          <a:xfrm>
            <a:off x="7191851" y="2312253"/>
            <a:ext cx="246600" cy="308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0D6DE"/>
              </a:buClr>
              <a:buSzPts val="1900"/>
              <a:buFont typeface="Sora"/>
              <a:buNone/>
            </a:pPr>
            <a:r>
              <a:rPr lang="en-US" sz="1900" b="0" i="0" u="none" strike="noStrike" cap="none">
                <a:solidFill>
                  <a:srgbClr val="E0D6DE"/>
                </a:solidFill>
                <a:latin typeface="Sora"/>
                <a:ea typeface="Sora"/>
                <a:cs typeface="Sora"/>
                <a:sym typeface="Sora"/>
              </a:rPr>
              <a:t>2</a:t>
            </a:r>
            <a:endParaRPr sz="1900" b="0" i="0" u="none" strike="noStrike" cap="none"/>
          </a:p>
        </p:txBody>
      </p:sp>
      <p:sp>
        <p:nvSpPr>
          <p:cNvPr id="168" name="Google Shape;168;p23"/>
          <p:cNvSpPr/>
          <p:nvPr/>
        </p:nvSpPr>
        <p:spPr>
          <a:xfrm>
            <a:off x="8137446" y="2337911"/>
            <a:ext cx="2055600" cy="2568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1600"/>
              <a:buFont typeface="Sora"/>
              <a:buNone/>
            </a:pPr>
            <a:r>
              <a:rPr lang="en-US" sz="1600" b="0" i="0" u="none" strike="noStrike" cap="none">
                <a:solidFill>
                  <a:srgbClr val="E0D6DE"/>
                </a:solidFill>
                <a:latin typeface="Sora"/>
                <a:ea typeface="Sora"/>
                <a:cs typeface="Sora"/>
                <a:sym typeface="Sora"/>
              </a:rPr>
              <a:t>1863</a:t>
            </a:r>
            <a:endParaRPr sz="1600" b="0" i="0" u="none" strike="noStrike" cap="none"/>
          </a:p>
        </p:txBody>
      </p:sp>
      <p:sp>
        <p:nvSpPr>
          <p:cNvPr id="169" name="Google Shape;169;p23"/>
          <p:cNvSpPr/>
          <p:nvPr/>
        </p:nvSpPr>
        <p:spPr>
          <a:xfrm>
            <a:off x="8137446" y="2693432"/>
            <a:ext cx="59175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Emancipation Proclamation</a:t>
            </a:r>
            <a:endParaRPr sz="1250" b="0" i="0" u="none" strike="noStrike" cap="none"/>
          </a:p>
        </p:txBody>
      </p:sp>
      <p:sp>
        <p:nvSpPr>
          <p:cNvPr id="170" name="Google Shape;170;p23"/>
          <p:cNvSpPr/>
          <p:nvPr/>
        </p:nvSpPr>
        <p:spPr>
          <a:xfrm>
            <a:off x="6659820" y="3305294"/>
            <a:ext cx="493200" cy="22800"/>
          </a:xfrm>
          <a:prstGeom prst="roundRect">
            <a:avLst>
              <a:gd name="adj" fmla="val 107907"/>
            </a:avLst>
          </a:prstGeom>
          <a:solidFill>
            <a:srgbClr val="3F3F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3"/>
          <p:cNvSpPr/>
          <p:nvPr/>
        </p:nvSpPr>
        <p:spPr>
          <a:xfrm>
            <a:off x="7130236" y="3131820"/>
            <a:ext cx="369900" cy="369900"/>
          </a:xfrm>
          <a:prstGeom prst="roundRect">
            <a:avLst>
              <a:gd name="adj" fmla="val 6668"/>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3"/>
          <p:cNvSpPr/>
          <p:nvPr/>
        </p:nvSpPr>
        <p:spPr>
          <a:xfrm>
            <a:off x="7191851" y="3162598"/>
            <a:ext cx="246600" cy="308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0D6DE"/>
              </a:buClr>
              <a:buSzPts val="1900"/>
              <a:buFont typeface="Sora"/>
              <a:buNone/>
            </a:pPr>
            <a:r>
              <a:rPr lang="en-US" sz="1900" b="0" i="0" u="none" strike="noStrike" cap="none">
                <a:solidFill>
                  <a:srgbClr val="E0D6DE"/>
                </a:solidFill>
                <a:latin typeface="Sora"/>
                <a:ea typeface="Sora"/>
                <a:cs typeface="Sora"/>
                <a:sym typeface="Sora"/>
              </a:rPr>
              <a:t>3</a:t>
            </a:r>
            <a:endParaRPr sz="1900" b="0" i="0" u="none" strike="noStrike" cap="none"/>
          </a:p>
        </p:txBody>
      </p:sp>
      <p:sp>
        <p:nvSpPr>
          <p:cNvPr id="173" name="Google Shape;173;p23"/>
          <p:cNvSpPr/>
          <p:nvPr/>
        </p:nvSpPr>
        <p:spPr>
          <a:xfrm>
            <a:off x="4437340" y="3188256"/>
            <a:ext cx="2055600" cy="25680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E0D6DE"/>
              </a:buClr>
              <a:buSzPts val="1600"/>
              <a:buFont typeface="Sora"/>
              <a:buNone/>
            </a:pPr>
            <a:r>
              <a:rPr lang="en-US" sz="1600" b="0" i="0" u="none" strike="noStrike" cap="none">
                <a:solidFill>
                  <a:srgbClr val="E0D6DE"/>
                </a:solidFill>
                <a:latin typeface="Sora"/>
                <a:ea typeface="Sora"/>
                <a:cs typeface="Sora"/>
                <a:sym typeface="Sora"/>
              </a:rPr>
              <a:t>1865</a:t>
            </a:r>
            <a:endParaRPr sz="1600" b="0" i="0" u="none" strike="noStrike" cap="none"/>
          </a:p>
        </p:txBody>
      </p:sp>
      <p:sp>
        <p:nvSpPr>
          <p:cNvPr id="174" name="Google Shape;174;p23"/>
          <p:cNvSpPr/>
          <p:nvPr/>
        </p:nvSpPr>
        <p:spPr>
          <a:xfrm>
            <a:off x="575548" y="3543776"/>
            <a:ext cx="5917500" cy="263100"/>
          </a:xfrm>
          <a:prstGeom prst="rect">
            <a:avLst/>
          </a:prstGeom>
          <a:noFill/>
          <a:ln>
            <a:noFill/>
          </a:ln>
        </p:spPr>
        <p:txBody>
          <a:bodyPr spcFirstLastPara="1" wrap="square" lIns="0" tIns="0" rIns="0" bIns="0" anchor="t" anchorCtr="0">
            <a:noAutofit/>
          </a:bodyPr>
          <a:lstStyle/>
          <a:p>
            <a:pPr marL="0" marR="0" lvl="0" indent="0" algn="r"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13th Amendment ratified</a:t>
            </a:r>
            <a:endParaRPr sz="1250" b="0" i="0" u="none" strike="noStrike" cap="none"/>
          </a:p>
        </p:txBody>
      </p:sp>
      <p:sp>
        <p:nvSpPr>
          <p:cNvPr id="175" name="Google Shape;175;p23"/>
          <p:cNvSpPr/>
          <p:nvPr/>
        </p:nvSpPr>
        <p:spPr>
          <a:xfrm>
            <a:off x="7477304" y="4155757"/>
            <a:ext cx="493200" cy="22800"/>
          </a:xfrm>
          <a:prstGeom prst="roundRect">
            <a:avLst>
              <a:gd name="adj" fmla="val 107907"/>
            </a:avLst>
          </a:prstGeom>
          <a:solidFill>
            <a:srgbClr val="3F3F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3"/>
          <p:cNvSpPr/>
          <p:nvPr/>
        </p:nvSpPr>
        <p:spPr>
          <a:xfrm>
            <a:off x="7130236" y="3982283"/>
            <a:ext cx="369900" cy="369900"/>
          </a:xfrm>
          <a:prstGeom prst="roundRect">
            <a:avLst>
              <a:gd name="adj" fmla="val 6668"/>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3"/>
          <p:cNvSpPr/>
          <p:nvPr/>
        </p:nvSpPr>
        <p:spPr>
          <a:xfrm>
            <a:off x="7191851" y="4013061"/>
            <a:ext cx="246600" cy="308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0D6DE"/>
              </a:buClr>
              <a:buSzPts val="1900"/>
              <a:buFont typeface="Sora"/>
              <a:buNone/>
            </a:pPr>
            <a:r>
              <a:rPr lang="en-US" sz="1900" b="0" i="0" u="none" strike="noStrike" cap="none">
                <a:solidFill>
                  <a:srgbClr val="E0D6DE"/>
                </a:solidFill>
                <a:latin typeface="Sora"/>
                <a:ea typeface="Sora"/>
                <a:cs typeface="Sora"/>
                <a:sym typeface="Sora"/>
              </a:rPr>
              <a:t>4</a:t>
            </a:r>
            <a:endParaRPr sz="1900" b="0" i="0" u="none" strike="noStrike" cap="none"/>
          </a:p>
        </p:txBody>
      </p:sp>
      <p:sp>
        <p:nvSpPr>
          <p:cNvPr id="178" name="Google Shape;178;p23"/>
          <p:cNvSpPr/>
          <p:nvPr/>
        </p:nvSpPr>
        <p:spPr>
          <a:xfrm>
            <a:off x="8137446" y="4038719"/>
            <a:ext cx="2055600" cy="2568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1600"/>
              <a:buFont typeface="Sora"/>
              <a:buNone/>
            </a:pPr>
            <a:r>
              <a:rPr lang="en-US" sz="1600" b="0" i="0" u="none" strike="noStrike" cap="none">
                <a:solidFill>
                  <a:srgbClr val="E0D6DE"/>
                </a:solidFill>
                <a:latin typeface="Sora"/>
                <a:ea typeface="Sora"/>
                <a:cs typeface="Sora"/>
                <a:sym typeface="Sora"/>
              </a:rPr>
              <a:t>1865</a:t>
            </a:r>
            <a:endParaRPr sz="1600" b="0" i="0" u="none" strike="noStrike" cap="none"/>
          </a:p>
        </p:txBody>
      </p:sp>
      <p:sp>
        <p:nvSpPr>
          <p:cNvPr id="179" name="Google Shape;179;p23"/>
          <p:cNvSpPr/>
          <p:nvPr/>
        </p:nvSpPr>
        <p:spPr>
          <a:xfrm>
            <a:off x="8137446" y="4394240"/>
            <a:ext cx="59175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Freedmen's Bureau established by Congress</a:t>
            </a:r>
            <a:endParaRPr sz="1250" b="0" i="0" u="none" strike="noStrike" cap="none"/>
          </a:p>
        </p:txBody>
      </p:sp>
      <p:sp>
        <p:nvSpPr>
          <p:cNvPr id="180" name="Google Shape;180;p23"/>
          <p:cNvSpPr/>
          <p:nvPr/>
        </p:nvSpPr>
        <p:spPr>
          <a:xfrm>
            <a:off x="6659820" y="5006221"/>
            <a:ext cx="493200" cy="22800"/>
          </a:xfrm>
          <a:prstGeom prst="roundRect">
            <a:avLst>
              <a:gd name="adj" fmla="val 107907"/>
            </a:avLst>
          </a:prstGeom>
          <a:solidFill>
            <a:srgbClr val="3F3F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3"/>
          <p:cNvSpPr/>
          <p:nvPr/>
        </p:nvSpPr>
        <p:spPr>
          <a:xfrm>
            <a:off x="7130236" y="4832747"/>
            <a:ext cx="369900" cy="369900"/>
          </a:xfrm>
          <a:prstGeom prst="roundRect">
            <a:avLst>
              <a:gd name="adj" fmla="val 6668"/>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3"/>
          <p:cNvSpPr/>
          <p:nvPr/>
        </p:nvSpPr>
        <p:spPr>
          <a:xfrm>
            <a:off x="7191851" y="4863525"/>
            <a:ext cx="246600" cy="308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0D6DE"/>
              </a:buClr>
              <a:buSzPts val="1900"/>
              <a:buFont typeface="Sora"/>
              <a:buNone/>
            </a:pPr>
            <a:r>
              <a:rPr lang="en-US" sz="1900" b="0" i="0" u="none" strike="noStrike" cap="none">
                <a:solidFill>
                  <a:srgbClr val="E0D6DE"/>
                </a:solidFill>
                <a:latin typeface="Sora"/>
                <a:ea typeface="Sora"/>
                <a:cs typeface="Sora"/>
                <a:sym typeface="Sora"/>
              </a:rPr>
              <a:t>5</a:t>
            </a:r>
            <a:endParaRPr sz="1900" b="0" i="0" u="none" strike="noStrike" cap="none"/>
          </a:p>
        </p:txBody>
      </p:sp>
      <p:sp>
        <p:nvSpPr>
          <p:cNvPr id="183" name="Google Shape;183;p23"/>
          <p:cNvSpPr/>
          <p:nvPr/>
        </p:nvSpPr>
        <p:spPr>
          <a:xfrm>
            <a:off x="4437340" y="4889182"/>
            <a:ext cx="2055600" cy="25680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E0D6DE"/>
              </a:buClr>
              <a:buSzPts val="1600"/>
              <a:buFont typeface="Sora"/>
              <a:buNone/>
            </a:pPr>
            <a:r>
              <a:rPr lang="en-US" sz="1600" b="0" i="0" u="none" strike="noStrike" cap="none">
                <a:solidFill>
                  <a:srgbClr val="E0D6DE"/>
                </a:solidFill>
                <a:latin typeface="Sora"/>
                <a:ea typeface="Sora"/>
                <a:cs typeface="Sora"/>
                <a:sym typeface="Sora"/>
              </a:rPr>
              <a:t>1865</a:t>
            </a:r>
            <a:endParaRPr sz="1600" b="0" i="0" u="none" strike="noStrike" cap="none"/>
          </a:p>
        </p:txBody>
      </p:sp>
      <p:sp>
        <p:nvSpPr>
          <p:cNvPr id="184" name="Google Shape;184;p23"/>
          <p:cNvSpPr/>
          <p:nvPr/>
        </p:nvSpPr>
        <p:spPr>
          <a:xfrm>
            <a:off x="575548" y="5244703"/>
            <a:ext cx="5917500" cy="263100"/>
          </a:xfrm>
          <a:prstGeom prst="rect">
            <a:avLst/>
          </a:prstGeom>
          <a:noFill/>
          <a:ln>
            <a:noFill/>
          </a:ln>
        </p:spPr>
        <p:txBody>
          <a:bodyPr spcFirstLastPara="1" wrap="square" lIns="0" tIns="0" rIns="0" bIns="0" anchor="t" anchorCtr="0">
            <a:noAutofit/>
          </a:bodyPr>
          <a:lstStyle/>
          <a:p>
            <a:pPr marL="0" marR="0" lvl="0" indent="0" algn="r"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Jeffries v. State affirms legal meaning of 'freedmen'</a:t>
            </a:r>
            <a:endParaRPr sz="1250" b="0" i="0" u="none" strike="noStrike" cap="none"/>
          </a:p>
        </p:txBody>
      </p:sp>
      <p:sp>
        <p:nvSpPr>
          <p:cNvPr id="185" name="Google Shape;185;p23"/>
          <p:cNvSpPr/>
          <p:nvPr/>
        </p:nvSpPr>
        <p:spPr>
          <a:xfrm>
            <a:off x="7477304" y="5856684"/>
            <a:ext cx="493200" cy="22800"/>
          </a:xfrm>
          <a:prstGeom prst="roundRect">
            <a:avLst>
              <a:gd name="adj" fmla="val 107907"/>
            </a:avLst>
          </a:prstGeom>
          <a:solidFill>
            <a:srgbClr val="3F3F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3"/>
          <p:cNvSpPr/>
          <p:nvPr/>
        </p:nvSpPr>
        <p:spPr>
          <a:xfrm>
            <a:off x="7130236" y="5683210"/>
            <a:ext cx="369900" cy="369900"/>
          </a:xfrm>
          <a:prstGeom prst="roundRect">
            <a:avLst>
              <a:gd name="adj" fmla="val 6668"/>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3"/>
          <p:cNvSpPr/>
          <p:nvPr/>
        </p:nvSpPr>
        <p:spPr>
          <a:xfrm>
            <a:off x="7191851" y="5713988"/>
            <a:ext cx="246600" cy="308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0D6DE"/>
              </a:buClr>
              <a:buSzPts val="1900"/>
              <a:buFont typeface="Sora"/>
              <a:buNone/>
            </a:pPr>
            <a:r>
              <a:rPr lang="en-US" sz="1900" b="0" i="0" u="none" strike="noStrike" cap="none">
                <a:solidFill>
                  <a:srgbClr val="E0D6DE"/>
                </a:solidFill>
                <a:latin typeface="Sora"/>
                <a:ea typeface="Sora"/>
                <a:cs typeface="Sora"/>
                <a:sym typeface="Sora"/>
              </a:rPr>
              <a:t>6</a:t>
            </a:r>
            <a:endParaRPr sz="1900" b="0" i="0" u="none" strike="noStrike" cap="none"/>
          </a:p>
        </p:txBody>
      </p:sp>
      <p:sp>
        <p:nvSpPr>
          <p:cNvPr id="188" name="Google Shape;188;p23"/>
          <p:cNvSpPr/>
          <p:nvPr/>
        </p:nvSpPr>
        <p:spPr>
          <a:xfrm>
            <a:off x="8137446" y="5739646"/>
            <a:ext cx="2055600" cy="2568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1600"/>
              <a:buFont typeface="Sora"/>
              <a:buNone/>
            </a:pPr>
            <a:r>
              <a:rPr lang="en-US" sz="1600" b="0" i="0" u="none" strike="noStrike" cap="none">
                <a:solidFill>
                  <a:srgbClr val="E0D6DE"/>
                </a:solidFill>
                <a:latin typeface="Sora"/>
                <a:ea typeface="Sora"/>
                <a:cs typeface="Sora"/>
                <a:sym typeface="Sora"/>
              </a:rPr>
              <a:t>1883</a:t>
            </a:r>
            <a:endParaRPr sz="1600" b="0" i="0" u="none" strike="noStrike" cap="none"/>
          </a:p>
        </p:txBody>
      </p:sp>
      <p:sp>
        <p:nvSpPr>
          <p:cNvPr id="189" name="Google Shape;189;p23"/>
          <p:cNvSpPr/>
          <p:nvPr/>
        </p:nvSpPr>
        <p:spPr>
          <a:xfrm>
            <a:off x="8137446" y="6095167"/>
            <a:ext cx="59175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Fairfield v. Lawson affirms status is inheritable</a:t>
            </a:r>
            <a:endParaRPr sz="1250" b="0" i="0" u="none" strike="noStrike" cap="none"/>
          </a:p>
        </p:txBody>
      </p:sp>
      <p:sp>
        <p:nvSpPr>
          <p:cNvPr id="190" name="Google Shape;190;p23"/>
          <p:cNvSpPr/>
          <p:nvPr/>
        </p:nvSpPr>
        <p:spPr>
          <a:xfrm>
            <a:off x="6659820" y="6707148"/>
            <a:ext cx="493200" cy="22800"/>
          </a:xfrm>
          <a:prstGeom prst="roundRect">
            <a:avLst>
              <a:gd name="adj" fmla="val 107907"/>
            </a:avLst>
          </a:prstGeom>
          <a:solidFill>
            <a:srgbClr val="3F3F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3"/>
          <p:cNvSpPr/>
          <p:nvPr/>
        </p:nvSpPr>
        <p:spPr>
          <a:xfrm>
            <a:off x="7130236" y="6533674"/>
            <a:ext cx="369900" cy="369900"/>
          </a:xfrm>
          <a:prstGeom prst="roundRect">
            <a:avLst>
              <a:gd name="adj" fmla="val 6668"/>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3"/>
          <p:cNvSpPr/>
          <p:nvPr/>
        </p:nvSpPr>
        <p:spPr>
          <a:xfrm>
            <a:off x="7191851" y="6564451"/>
            <a:ext cx="246600" cy="308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0D6DE"/>
              </a:buClr>
              <a:buSzPts val="1900"/>
              <a:buFont typeface="Sora"/>
              <a:buNone/>
            </a:pPr>
            <a:r>
              <a:rPr lang="en-US" sz="1900" b="0" i="0" u="none" strike="noStrike" cap="none">
                <a:solidFill>
                  <a:srgbClr val="E0D6DE"/>
                </a:solidFill>
                <a:latin typeface="Sora"/>
                <a:ea typeface="Sora"/>
                <a:cs typeface="Sora"/>
                <a:sym typeface="Sora"/>
              </a:rPr>
              <a:t>7</a:t>
            </a:r>
            <a:endParaRPr sz="1900" b="0" i="0" u="none" strike="noStrike" cap="none"/>
          </a:p>
        </p:txBody>
      </p:sp>
      <p:sp>
        <p:nvSpPr>
          <p:cNvPr id="193" name="Google Shape;193;p23"/>
          <p:cNvSpPr/>
          <p:nvPr/>
        </p:nvSpPr>
        <p:spPr>
          <a:xfrm>
            <a:off x="4437340" y="6590109"/>
            <a:ext cx="2055600" cy="256800"/>
          </a:xfrm>
          <a:prstGeom prst="rect">
            <a:avLst/>
          </a:prstGeom>
          <a:noFill/>
          <a:ln>
            <a:noFill/>
          </a:ln>
        </p:spPr>
        <p:txBody>
          <a:bodyPr spcFirstLastPara="1" wrap="square" lIns="0" tIns="0" rIns="0" bIns="0" anchor="t" anchorCtr="0">
            <a:noAutofit/>
          </a:bodyPr>
          <a:lstStyle/>
          <a:p>
            <a:pPr marL="0" marR="0" lvl="0" indent="0" algn="r" rtl="0">
              <a:lnSpc>
                <a:spcPct val="125000"/>
              </a:lnSpc>
              <a:spcBef>
                <a:spcPts val="0"/>
              </a:spcBef>
              <a:spcAft>
                <a:spcPts val="0"/>
              </a:spcAft>
              <a:buClr>
                <a:srgbClr val="E0D6DE"/>
              </a:buClr>
              <a:buSzPts val="1600"/>
              <a:buFont typeface="Sora"/>
              <a:buNone/>
            </a:pPr>
            <a:r>
              <a:rPr lang="en-US" sz="1600" b="0" i="0" u="none" strike="noStrike" cap="none">
                <a:solidFill>
                  <a:srgbClr val="E0D6DE"/>
                </a:solidFill>
                <a:latin typeface="Sora"/>
                <a:ea typeface="Sora"/>
                <a:cs typeface="Sora"/>
                <a:sym typeface="Sora"/>
              </a:rPr>
              <a:t>2025</a:t>
            </a:r>
            <a:endParaRPr sz="1600" b="0" i="0" u="none" strike="noStrike" cap="none"/>
          </a:p>
        </p:txBody>
      </p:sp>
      <p:sp>
        <p:nvSpPr>
          <p:cNvPr id="194" name="Google Shape;194;p23"/>
          <p:cNvSpPr/>
          <p:nvPr/>
        </p:nvSpPr>
        <p:spPr>
          <a:xfrm>
            <a:off x="575548" y="6945630"/>
            <a:ext cx="5917500" cy="525900"/>
          </a:xfrm>
          <a:prstGeom prst="rect">
            <a:avLst/>
          </a:prstGeom>
          <a:noFill/>
          <a:ln>
            <a:noFill/>
          </a:ln>
        </p:spPr>
        <p:txBody>
          <a:bodyPr spcFirstLastPara="1" wrap="square" lIns="0" tIns="0" rIns="0" bIns="0" anchor="t" anchorCtr="0">
            <a:noAutofit/>
          </a:bodyPr>
          <a:lstStyle/>
          <a:p>
            <a:pPr marL="0" marR="0" lvl="0" indent="0" algn="r"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H.1696 and HD.3879 offer opportunity for state-level recognition in Massachusetts</a:t>
            </a:r>
            <a:endParaRPr sz="1250" b="0" i="0" u="none" strike="noStrike" cap="none"/>
          </a:p>
        </p:txBody>
      </p:sp>
      <p:sp>
        <p:nvSpPr>
          <p:cNvPr id="195" name="Google Shape;195;p23"/>
          <p:cNvSpPr/>
          <p:nvPr/>
        </p:nvSpPr>
        <p:spPr>
          <a:xfrm>
            <a:off x="1302073" y="7783228"/>
            <a:ext cx="11208900" cy="2568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97B8FF"/>
              </a:buClr>
              <a:buSzPts val="1600"/>
              <a:buFont typeface="Sora"/>
              <a:buNone/>
            </a:pPr>
            <a:r>
              <a:rPr lang="en-US" sz="1600" b="0" i="0" u="none" strike="noStrike" cap="none">
                <a:solidFill>
                  <a:srgbClr val="97B8FF"/>
                </a:solidFill>
                <a:latin typeface="Sora"/>
                <a:ea typeface="Sora"/>
                <a:cs typeface="Sora"/>
                <a:sym typeface="Sora"/>
              </a:rPr>
              <a:t>Freedmen status is a legal condition created and recognized by the U.S. government — not a racial category.</a:t>
            </a:r>
            <a:endParaRPr sz="1600" b="0" i="0" u="none" strike="noStrike" cap="none"/>
          </a:p>
        </p:txBody>
      </p:sp>
      <p:sp>
        <p:nvSpPr>
          <p:cNvPr id="196" name="Google Shape;196;p23"/>
          <p:cNvSpPr/>
          <p:nvPr/>
        </p:nvSpPr>
        <p:spPr>
          <a:xfrm>
            <a:off x="575549" y="8655850"/>
            <a:ext cx="69246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Freedmen status is a legally recognized classification rooted in emancipation from slavery </a:t>
            </a:r>
            <a:r>
              <a:rPr lang="en-US" sz="1250" b="0" i="0" u="sng" strike="noStrike" cap="none">
                <a:solidFill>
                  <a:schemeClr val="hlink"/>
                </a:solidFill>
                <a:latin typeface="Noto Sans TC"/>
                <a:ea typeface="Noto Sans TC"/>
                <a:cs typeface="Noto Sans TC"/>
                <a:sym typeface="Noto Sans TC"/>
                <a:hlinkClick r:id="rId3"/>
              </a:rPr>
              <a:t>(1)</a:t>
            </a:r>
            <a:r>
              <a:rPr lang="en-US" sz="1250" b="0" i="0" u="none" strike="noStrike" cap="none">
                <a:solidFill>
                  <a:srgbClr val="E0D6DE"/>
                </a:solidFill>
                <a:latin typeface="Noto Sans TC"/>
                <a:ea typeface="Noto Sans TC"/>
                <a:cs typeface="Noto Sans TC"/>
                <a:sym typeface="Noto Sans TC"/>
              </a:rPr>
              <a:t>.</a:t>
            </a:r>
            <a:endParaRPr sz="1250" b="0" i="0" u="none" strike="noStrike" cap="none"/>
          </a:p>
        </p:txBody>
      </p:sp>
      <p:sp>
        <p:nvSpPr>
          <p:cNvPr id="197" name="Google Shape;197;p23"/>
          <p:cNvSpPr/>
          <p:nvPr/>
        </p:nvSpPr>
        <p:spPr>
          <a:xfrm>
            <a:off x="575548" y="8976360"/>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It originates from government action: chattel slavery codified by law, then abolished by law </a:t>
            </a:r>
            <a:r>
              <a:rPr lang="en-US" sz="1250" b="0" i="0" u="sng" strike="noStrike" cap="none">
                <a:solidFill>
                  <a:schemeClr val="hlink"/>
                </a:solidFill>
                <a:latin typeface="Noto Sans TC"/>
                <a:ea typeface="Noto Sans TC"/>
                <a:cs typeface="Noto Sans TC"/>
                <a:sym typeface="Noto Sans TC"/>
                <a:hlinkClick r:id="rId4"/>
              </a:rPr>
              <a:t>(2)</a:t>
            </a:r>
            <a:r>
              <a:rPr lang="en-US" sz="1250" b="0" i="0" u="none" strike="noStrike" cap="none">
                <a:solidFill>
                  <a:srgbClr val="E0D6DE"/>
                </a:solidFill>
                <a:latin typeface="Noto Sans TC"/>
                <a:ea typeface="Noto Sans TC"/>
                <a:cs typeface="Noto Sans TC"/>
                <a:sym typeface="Noto Sans TC"/>
              </a:rPr>
              <a:t>.</a:t>
            </a:r>
            <a:endParaRPr sz="1250" b="0" i="0" u="none" strike="noStrike" cap="none"/>
          </a:p>
        </p:txBody>
      </p:sp>
      <p:sp>
        <p:nvSpPr>
          <p:cNvPr id="198" name="Google Shape;198;p23"/>
          <p:cNvSpPr/>
          <p:nvPr/>
        </p:nvSpPr>
        <p:spPr>
          <a:xfrm>
            <a:off x="575548" y="9296876"/>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Legal precedent distinguishes Freedmen from racial categories </a:t>
            </a:r>
            <a:r>
              <a:rPr lang="en-US" sz="1250" b="0" i="0" u="sng" strike="noStrike" cap="none">
                <a:solidFill>
                  <a:schemeClr val="hlink"/>
                </a:solidFill>
                <a:latin typeface="Noto Sans TC"/>
                <a:ea typeface="Noto Sans TC"/>
                <a:cs typeface="Noto Sans TC"/>
                <a:sym typeface="Noto Sans TC"/>
                <a:hlinkClick r:id="rId3"/>
              </a:rPr>
              <a:t>(3)</a:t>
            </a:r>
            <a:r>
              <a:rPr lang="en-US" sz="1250" b="0" i="0" u="none" strike="noStrike" cap="none">
                <a:solidFill>
                  <a:srgbClr val="E0D6DE"/>
                </a:solidFill>
                <a:latin typeface="Noto Sans TC"/>
                <a:ea typeface="Noto Sans TC"/>
                <a:cs typeface="Noto Sans TC"/>
                <a:sym typeface="Noto Sans TC"/>
              </a:rPr>
              <a:t>.</a:t>
            </a:r>
            <a:endParaRPr sz="1250" b="0" i="0" u="none" strike="noStrike" cap="none"/>
          </a:p>
        </p:txBody>
      </p:sp>
      <p:sp>
        <p:nvSpPr>
          <p:cNvPr id="199" name="Google Shape;199;p23"/>
          <p:cNvSpPr/>
          <p:nvPr/>
        </p:nvSpPr>
        <p:spPr>
          <a:xfrm>
            <a:off x="575548" y="9617393"/>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Status is inheritable — courts have recognized descendants of emancipated persons as members of the Freedmen class </a:t>
            </a:r>
            <a:r>
              <a:rPr lang="en-US" sz="1250" b="0" i="0" u="sng" strike="noStrike" cap="none">
                <a:solidFill>
                  <a:schemeClr val="hlink"/>
                </a:solidFill>
                <a:latin typeface="Noto Sans TC"/>
                <a:ea typeface="Noto Sans TC"/>
                <a:cs typeface="Noto Sans TC"/>
                <a:sym typeface="Noto Sans TC"/>
                <a:hlinkClick r:id="rId5"/>
              </a:rPr>
              <a:t>(4)</a:t>
            </a:r>
            <a:r>
              <a:rPr lang="en-US" sz="1250" b="0" i="0" u="none" strike="noStrike" cap="none">
                <a:solidFill>
                  <a:srgbClr val="E0D6DE"/>
                </a:solidFill>
                <a:latin typeface="Noto Sans TC"/>
                <a:ea typeface="Noto Sans TC"/>
                <a:cs typeface="Noto Sans TC"/>
                <a:sym typeface="Noto Sans TC"/>
              </a:rPr>
              <a:t>.</a:t>
            </a:r>
            <a:endParaRPr sz="1250" b="0" i="0" u="none" strike="noStrike" cap="none"/>
          </a:p>
        </p:txBody>
      </p:sp>
      <p:sp>
        <p:nvSpPr>
          <p:cNvPr id="200" name="Google Shape;200;p23"/>
          <p:cNvSpPr/>
          <p:nvPr/>
        </p:nvSpPr>
        <p:spPr>
          <a:xfrm>
            <a:off x="575548" y="9937909"/>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Freedmen were served by federal legal structures like the Freedmen's Bureau </a:t>
            </a:r>
            <a:r>
              <a:rPr lang="en-US" sz="1250" b="0" i="0" u="sng" strike="noStrike" cap="none">
                <a:solidFill>
                  <a:schemeClr val="hlink"/>
                </a:solidFill>
                <a:latin typeface="Noto Sans TC"/>
                <a:ea typeface="Noto Sans TC"/>
                <a:cs typeface="Noto Sans TC"/>
                <a:sym typeface="Noto Sans TC"/>
                <a:hlinkClick r:id="rId6"/>
              </a:rPr>
              <a:t>(5)</a:t>
            </a:r>
            <a:r>
              <a:rPr lang="en-US" sz="1250" b="0" i="0" u="none" strike="noStrike" cap="none">
                <a:solidFill>
                  <a:srgbClr val="E0D6DE"/>
                </a:solidFill>
                <a:latin typeface="Noto Sans TC"/>
                <a:ea typeface="Noto Sans TC"/>
                <a:cs typeface="Noto Sans TC"/>
                <a:sym typeface="Noto Sans TC"/>
              </a:rPr>
              <a:t>.</a:t>
            </a:r>
            <a:endParaRPr sz="1250" b="0" i="0" u="none" strike="noStrike" cap="none"/>
          </a:p>
        </p:txBody>
      </p:sp>
      <p:sp>
        <p:nvSpPr>
          <p:cNvPr id="201" name="Google Shape;201;p23"/>
          <p:cNvSpPr/>
          <p:nvPr/>
        </p:nvSpPr>
        <p:spPr>
          <a:xfrm>
            <a:off x="575548" y="10258425"/>
            <a:ext cx="13479300" cy="525900"/>
          </a:xfrm>
          <a:prstGeom prst="rect">
            <a:avLst/>
          </a:prstGeom>
          <a:noFill/>
          <a:ln>
            <a:noFill/>
          </a:ln>
        </p:spPr>
        <p:txBody>
          <a:bodyPr spcFirstLastPara="1" wrap="square" lIns="0" tIns="0" rIns="0" bIns="0" anchor="t" anchorCtr="0">
            <a:noAutofit/>
          </a:bodyPr>
          <a:lstStyle/>
          <a:p>
            <a:pPr marL="342900" marR="0" lvl="0" indent="-342900" algn="l" rtl="0">
              <a:lnSpc>
                <a:spcPct val="164000"/>
              </a:lnSpc>
              <a:spcBef>
                <a:spcPts val="0"/>
              </a:spcBef>
              <a:spcAft>
                <a:spcPts val="0"/>
              </a:spcAft>
              <a:buClr>
                <a:srgbClr val="E0D6DE"/>
              </a:buClr>
              <a:buSzPts val="1250"/>
              <a:buFont typeface="Noto Sans TC"/>
              <a:buChar char="•"/>
            </a:pPr>
            <a:r>
              <a:rPr lang="en-US" sz="1250" b="0" i="0" u="none" strike="noStrike" cap="none">
                <a:solidFill>
                  <a:srgbClr val="E0D6DE"/>
                </a:solidFill>
                <a:latin typeface="Noto Sans TC"/>
                <a:ea typeface="Noto Sans TC"/>
                <a:cs typeface="Noto Sans TC"/>
                <a:sym typeface="Noto Sans TC"/>
              </a:rPr>
              <a:t>Boston's legislative efforts through H.1696 and HD.3879 could formally recognize this legal status at the state level and ensure that reparative policies apply specifically to descendants of U.S. chattel slavery, as intended.</a:t>
            </a:r>
            <a:endParaRPr sz="1250" b="0" i="0" u="none" strike="noStrike" cap="none"/>
          </a:p>
        </p:txBody>
      </p:sp>
      <p:sp>
        <p:nvSpPr>
          <p:cNvPr id="202" name="Google Shape;202;p23"/>
          <p:cNvSpPr/>
          <p:nvPr/>
        </p:nvSpPr>
        <p:spPr>
          <a:xfrm>
            <a:off x="575548" y="10969347"/>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SzPts val="1250"/>
              <a:buFont typeface="Arial"/>
              <a:buNone/>
            </a:pPr>
            <a:endParaRPr sz="1250" b="0" i="0" u="none" strike="noStrike" cap="none"/>
          </a:p>
        </p:txBody>
      </p:sp>
      <p:sp>
        <p:nvSpPr>
          <p:cNvPr id="203" name="Google Shape;203;p23"/>
          <p:cNvSpPr txBox="1"/>
          <p:nvPr/>
        </p:nvSpPr>
        <p:spPr>
          <a:xfrm>
            <a:off x="4194800" y="9006325"/>
            <a:ext cx="1466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204" name="Google Shape;204;p23"/>
          <p:cNvSpPr txBox="1"/>
          <p:nvPr/>
        </p:nvSpPr>
        <p:spPr>
          <a:xfrm>
            <a:off x="0" y="0"/>
            <a:ext cx="3000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https://www.boston.gov/public-notices/16384271</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4"/>
          <p:cNvSpPr/>
          <p:nvPr/>
        </p:nvSpPr>
        <p:spPr>
          <a:xfrm>
            <a:off x="787241" y="618530"/>
            <a:ext cx="13055918" cy="1405652"/>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97B8FF"/>
              </a:buClr>
              <a:buSzPts val="4400"/>
              <a:buFont typeface="Sora"/>
              <a:buNone/>
            </a:pPr>
            <a:r>
              <a:rPr lang="en-US" sz="4400" b="0" i="0" u="none" strike="noStrike" cap="none">
                <a:solidFill>
                  <a:srgbClr val="97B8FF"/>
                </a:solidFill>
                <a:latin typeface="Sora"/>
                <a:ea typeface="Sora"/>
                <a:cs typeface="Sora"/>
                <a:sym typeface="Sora"/>
              </a:rPr>
              <a:t>Political Status and the Legacy of Civic Exclusion</a:t>
            </a:r>
            <a:endParaRPr sz="4400" b="0" i="0" u="none" strike="noStrike" cap="none"/>
          </a:p>
        </p:txBody>
      </p:sp>
      <p:sp>
        <p:nvSpPr>
          <p:cNvPr id="211" name="Google Shape;211;p24"/>
          <p:cNvSpPr/>
          <p:nvPr/>
        </p:nvSpPr>
        <p:spPr>
          <a:xfrm>
            <a:off x="787241" y="2586514"/>
            <a:ext cx="2882265" cy="351472"/>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97B8FF"/>
              </a:buClr>
              <a:buSzPts val="2200"/>
              <a:buFont typeface="Sora"/>
              <a:buNone/>
            </a:pPr>
            <a:r>
              <a:rPr lang="en-US" sz="2200" b="0" i="0" u="none" strike="noStrike" cap="none">
                <a:solidFill>
                  <a:srgbClr val="97B8FF"/>
                </a:solidFill>
                <a:latin typeface="Sora"/>
                <a:ea typeface="Sora"/>
                <a:cs typeface="Sora"/>
                <a:sym typeface="Sora"/>
              </a:rPr>
              <a:t>Pre-Civil War Status</a:t>
            </a:r>
            <a:endParaRPr sz="2200" b="0" i="0" u="none" strike="noStrike" cap="none"/>
          </a:p>
        </p:txBody>
      </p:sp>
      <p:sp>
        <p:nvSpPr>
          <p:cNvPr id="212" name="Google Shape;212;p24"/>
          <p:cNvSpPr/>
          <p:nvPr/>
        </p:nvSpPr>
        <p:spPr>
          <a:xfrm>
            <a:off x="787241" y="3162895"/>
            <a:ext cx="3985498" cy="719614"/>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Property, not citizens; barred from voting</a:t>
            </a:r>
            <a:endParaRPr sz="1750" b="0" i="0" u="none" strike="noStrike" cap="none"/>
          </a:p>
        </p:txBody>
      </p:sp>
      <p:sp>
        <p:nvSpPr>
          <p:cNvPr id="213" name="Google Shape;213;p24"/>
          <p:cNvSpPr/>
          <p:nvPr/>
        </p:nvSpPr>
        <p:spPr>
          <a:xfrm>
            <a:off x="787241" y="4084915"/>
            <a:ext cx="3985498" cy="2158841"/>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In most states, Freedmen were legally barred from political participation prior to the Civil War; in Massachusetts, Black men technically gained suffrage after 1783 but still faced significant de facto barriers.</a:t>
            </a:r>
            <a:endParaRPr sz="1750" b="0" i="0" u="none" strike="noStrike" cap="none"/>
          </a:p>
        </p:txBody>
      </p:sp>
      <p:sp>
        <p:nvSpPr>
          <p:cNvPr id="214" name="Google Shape;214;p24"/>
          <p:cNvSpPr/>
          <p:nvPr/>
        </p:nvSpPr>
        <p:spPr>
          <a:xfrm>
            <a:off x="5329238" y="2586514"/>
            <a:ext cx="3985498" cy="702945"/>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97B8FF"/>
              </a:buClr>
              <a:buSzPts val="2200"/>
              <a:buFont typeface="Sora"/>
              <a:buNone/>
            </a:pPr>
            <a:r>
              <a:rPr lang="en-US" sz="2200" b="0" i="0" u="none" strike="noStrike" cap="none">
                <a:solidFill>
                  <a:srgbClr val="97B8FF"/>
                </a:solidFill>
                <a:latin typeface="Sora"/>
                <a:ea typeface="Sora"/>
                <a:cs typeface="Sora"/>
                <a:sym typeface="Sora"/>
              </a:rPr>
              <a:t>Post-Civil War Amendments</a:t>
            </a:r>
            <a:endParaRPr sz="2200" b="0" i="0" u="none" strike="noStrike" cap="none"/>
          </a:p>
        </p:txBody>
      </p:sp>
      <p:sp>
        <p:nvSpPr>
          <p:cNvPr id="215" name="Google Shape;215;p24"/>
          <p:cNvSpPr/>
          <p:nvPr/>
        </p:nvSpPr>
        <p:spPr>
          <a:xfrm>
            <a:off x="5329238" y="3514368"/>
            <a:ext cx="3985498" cy="719614"/>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Citizenship (14th), voting (15th), protection from slavery (13th)</a:t>
            </a:r>
            <a:endParaRPr sz="1750" b="0" i="0" u="none" strike="noStrike" cap="none"/>
          </a:p>
        </p:txBody>
      </p:sp>
      <p:sp>
        <p:nvSpPr>
          <p:cNvPr id="216" name="Google Shape;216;p24"/>
          <p:cNvSpPr/>
          <p:nvPr/>
        </p:nvSpPr>
        <p:spPr>
          <a:xfrm>
            <a:off x="5329238" y="4436388"/>
            <a:ext cx="3985498" cy="1079421"/>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13th, 14th, and 15th Amendments redefined their political status through federal action </a:t>
            </a:r>
            <a:r>
              <a:rPr lang="en-US" sz="1750" b="0" i="0" u="sng" strike="noStrike" cap="none">
                <a:solidFill>
                  <a:schemeClr val="hlink"/>
                </a:solidFill>
                <a:latin typeface="Noto Sans TC"/>
                <a:ea typeface="Noto Sans TC"/>
                <a:cs typeface="Noto Sans TC"/>
                <a:sym typeface="Noto Sans TC"/>
                <a:hlinkClick r:id="rId3"/>
              </a:rPr>
              <a:t>(1)</a:t>
            </a:r>
            <a:r>
              <a:rPr lang="en-US" sz="1750" b="0" i="0" u="none" strike="noStrike" cap="none">
                <a:solidFill>
                  <a:srgbClr val="E0D6DE"/>
                </a:solidFill>
                <a:latin typeface="Noto Sans TC"/>
                <a:ea typeface="Noto Sans TC"/>
                <a:cs typeface="Noto Sans TC"/>
                <a:sym typeface="Noto Sans TC"/>
              </a:rPr>
              <a:t>.</a:t>
            </a:r>
            <a:endParaRPr sz="1750" b="0" i="0" u="none" strike="noStrike" cap="none"/>
          </a:p>
        </p:txBody>
      </p:sp>
      <p:sp>
        <p:nvSpPr>
          <p:cNvPr id="217" name="Google Shape;217;p24"/>
          <p:cNvSpPr/>
          <p:nvPr/>
        </p:nvSpPr>
        <p:spPr>
          <a:xfrm>
            <a:off x="5329238" y="5718215"/>
            <a:ext cx="3985498" cy="1079421"/>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Political status of Freedmen tied directly to "previous condition of servitude"—not race (2).</a:t>
            </a:r>
            <a:endParaRPr sz="1750" b="0" i="0" u="none" strike="noStrike" cap="none"/>
          </a:p>
        </p:txBody>
      </p:sp>
      <p:sp>
        <p:nvSpPr>
          <p:cNvPr id="218" name="Google Shape;218;p24"/>
          <p:cNvSpPr/>
          <p:nvPr/>
        </p:nvSpPr>
        <p:spPr>
          <a:xfrm>
            <a:off x="9871234" y="2586514"/>
            <a:ext cx="3985498" cy="702945"/>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97B8FF"/>
              </a:buClr>
              <a:buSzPts val="2200"/>
              <a:buFont typeface="Sora"/>
              <a:buNone/>
            </a:pPr>
            <a:r>
              <a:rPr lang="en-US" sz="2200" b="0" i="0" u="none" strike="noStrike" cap="none">
                <a:solidFill>
                  <a:srgbClr val="97B8FF"/>
                </a:solidFill>
                <a:latin typeface="Sora"/>
                <a:ea typeface="Sora"/>
                <a:cs typeface="Sora"/>
                <a:sym typeface="Sora"/>
              </a:rPr>
              <a:t>Post-Reconstruction Reality</a:t>
            </a:r>
            <a:endParaRPr sz="2200" b="0" i="0" u="none" strike="noStrike" cap="none"/>
          </a:p>
        </p:txBody>
      </p:sp>
      <p:sp>
        <p:nvSpPr>
          <p:cNvPr id="219" name="Google Shape;219;p24"/>
          <p:cNvSpPr/>
          <p:nvPr/>
        </p:nvSpPr>
        <p:spPr>
          <a:xfrm>
            <a:off x="9871234" y="3514368"/>
            <a:ext cx="3985498" cy="719614"/>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Black Codes, disenfranchisement, poll taxes, literacy tests</a:t>
            </a:r>
            <a:endParaRPr sz="1750" b="0" i="0" u="none" strike="noStrike" cap="none"/>
          </a:p>
        </p:txBody>
      </p:sp>
      <p:sp>
        <p:nvSpPr>
          <p:cNvPr id="220" name="Google Shape;220;p24"/>
          <p:cNvSpPr/>
          <p:nvPr/>
        </p:nvSpPr>
        <p:spPr>
          <a:xfrm>
            <a:off x="9871234" y="4436388"/>
            <a:ext cx="3985498" cy="1079421"/>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Freedmen faced deliberate suppression of voting and civil rights post-Reconstruction (3).</a:t>
            </a:r>
            <a:endParaRPr sz="1750" b="0" i="0" u="none" strike="noStrike" cap="none"/>
          </a:p>
        </p:txBody>
      </p:sp>
      <p:sp>
        <p:nvSpPr>
          <p:cNvPr id="221" name="Google Shape;221;p24"/>
          <p:cNvSpPr/>
          <p:nvPr/>
        </p:nvSpPr>
        <p:spPr>
          <a:xfrm>
            <a:off x="9871234" y="5718215"/>
            <a:ext cx="3985498" cy="1079421"/>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Modern frameworks for voting rights and civic participation still reflect this historical exclusion.</a:t>
            </a:r>
            <a:endParaRPr sz="1750" b="0" i="0" u="none" strike="noStrike" cap="none"/>
          </a:p>
        </p:txBody>
      </p:sp>
      <p:sp>
        <p:nvSpPr>
          <p:cNvPr id="222" name="Google Shape;222;p24"/>
          <p:cNvSpPr/>
          <p:nvPr/>
        </p:nvSpPr>
        <p:spPr>
          <a:xfrm>
            <a:off x="787241" y="7253049"/>
            <a:ext cx="13055918" cy="359807"/>
          </a:xfrm>
          <a:prstGeom prst="rect">
            <a:avLst/>
          </a:prstGeom>
          <a:noFill/>
          <a:ln>
            <a:noFill/>
          </a:ln>
        </p:spPr>
        <p:txBody>
          <a:bodyPr spcFirstLastPara="1" wrap="square" lIns="0" tIns="0" rIns="0" bIns="0" anchor="t" anchorCtr="0">
            <a:noAutofit/>
          </a:bodyPr>
          <a:lstStyle/>
          <a:p>
            <a:pPr marL="0" marR="0" lvl="0" indent="0" algn="l" rtl="0">
              <a:lnSpc>
                <a:spcPct val="160000"/>
              </a:lnSpc>
              <a:spcBef>
                <a:spcPts val="0"/>
              </a:spcBef>
              <a:spcAft>
                <a:spcPts val="0"/>
              </a:spcAft>
              <a:buSzPts val="1750"/>
              <a:buFont typeface="Arial"/>
              <a:buNone/>
            </a:pPr>
            <a:endParaRPr sz="1750" b="0" i="0" u="none" strike="noStrike" cap="non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5"/>
          <p:cNvSpPr/>
          <p:nvPr/>
        </p:nvSpPr>
        <p:spPr>
          <a:xfrm>
            <a:off x="575548" y="452199"/>
            <a:ext cx="12794575" cy="513874"/>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97B8FF"/>
              </a:buClr>
              <a:buSzPts val="3200"/>
              <a:buFont typeface="Sora"/>
              <a:buNone/>
            </a:pPr>
            <a:r>
              <a:rPr lang="en-US" sz="3200" b="0" i="0" u="none" strike="noStrike" cap="none">
                <a:solidFill>
                  <a:srgbClr val="97B8FF"/>
                </a:solidFill>
                <a:latin typeface="Sora"/>
                <a:ea typeface="Sora"/>
                <a:cs typeface="Sora"/>
                <a:sym typeface="Sora"/>
              </a:rPr>
              <a:t>Generational Economic Exclusion and the Boston Wealth Gap</a:t>
            </a:r>
            <a:endParaRPr sz="3200" b="0" i="0" u="none" strike="noStrike" cap="none"/>
          </a:p>
        </p:txBody>
      </p:sp>
      <p:pic>
        <p:nvPicPr>
          <p:cNvPr id="229" name="Google Shape;229;p25" descr="preencoded.png"/>
          <p:cNvPicPr preferRelativeResize="0"/>
          <p:nvPr/>
        </p:nvPicPr>
        <p:blipFill rotWithShape="1">
          <a:blip r:embed="rId3">
            <a:alphaModFix/>
          </a:blip>
          <a:srcRect/>
          <a:stretch/>
        </p:blipFill>
        <p:spPr>
          <a:xfrm>
            <a:off x="1024250" y="1262100"/>
            <a:ext cx="11897175" cy="6662349"/>
          </a:xfrm>
          <a:prstGeom prst="rect">
            <a:avLst/>
          </a:prstGeom>
          <a:noFill/>
          <a:ln>
            <a:noFill/>
          </a:ln>
        </p:spPr>
      </p:pic>
      <p:sp>
        <p:nvSpPr>
          <p:cNvPr id="230" name="Google Shape;230;p25"/>
          <p:cNvSpPr/>
          <p:nvPr/>
        </p:nvSpPr>
        <p:spPr>
          <a:xfrm>
            <a:off x="6037525" y="2335300"/>
            <a:ext cx="7458900" cy="631800"/>
          </a:xfrm>
          <a:prstGeom prst="rect">
            <a:avLst/>
          </a:prstGeom>
          <a:noFill/>
          <a:ln>
            <a:noFill/>
          </a:ln>
        </p:spPr>
        <p:txBody>
          <a:bodyPr spcFirstLastPara="1" wrap="square" lIns="0" tIns="0" rIns="0" bIns="0" anchor="t" anchorCtr="0">
            <a:noAutofit/>
          </a:bodyPr>
          <a:lstStyle/>
          <a:p>
            <a:pPr marL="457200" marR="0" lvl="0" indent="-307975" algn="l" rtl="0">
              <a:lnSpc>
                <a:spcPct val="164000"/>
              </a:lnSpc>
              <a:spcBef>
                <a:spcPts val="0"/>
              </a:spcBef>
              <a:spcAft>
                <a:spcPts val="0"/>
              </a:spcAft>
              <a:buClr>
                <a:srgbClr val="E0D6DE"/>
              </a:buClr>
              <a:buSzPts val="1250"/>
              <a:buFont typeface="Noto Sans TC"/>
              <a:buChar char="●"/>
            </a:pPr>
            <a:r>
              <a:rPr lang="en-US" sz="1250" b="0" i="0" u="none" strike="noStrike" cap="none">
                <a:solidFill>
                  <a:srgbClr val="E0D6DE"/>
                </a:solidFill>
                <a:latin typeface="Noto Sans TC"/>
                <a:ea typeface="Noto Sans TC"/>
                <a:cs typeface="Noto Sans TC"/>
                <a:sym typeface="Noto Sans TC"/>
              </a:rPr>
              <a:t>Post‑Emancipation land redistribution failed: "40 acres and a mule" was rescinded, leaving Freedmen landless and asset‑poor (1).</a:t>
            </a:r>
            <a:endParaRPr sz="1250" b="0" i="0" u="none" strike="noStrike" cap="none"/>
          </a:p>
        </p:txBody>
      </p:sp>
      <p:sp>
        <p:nvSpPr>
          <p:cNvPr id="231" name="Google Shape;231;p25"/>
          <p:cNvSpPr/>
          <p:nvPr/>
        </p:nvSpPr>
        <p:spPr>
          <a:xfrm>
            <a:off x="6037525" y="3103925"/>
            <a:ext cx="7458900" cy="513900"/>
          </a:xfrm>
          <a:prstGeom prst="rect">
            <a:avLst/>
          </a:prstGeom>
          <a:noFill/>
          <a:ln>
            <a:noFill/>
          </a:ln>
        </p:spPr>
        <p:txBody>
          <a:bodyPr spcFirstLastPara="1" wrap="square" lIns="0" tIns="0" rIns="0" bIns="0" anchor="t" anchorCtr="0">
            <a:noAutofit/>
          </a:bodyPr>
          <a:lstStyle/>
          <a:p>
            <a:pPr marL="457200" marR="0" lvl="0" indent="-307975" algn="l" rtl="0">
              <a:lnSpc>
                <a:spcPct val="164000"/>
              </a:lnSpc>
              <a:spcBef>
                <a:spcPts val="0"/>
              </a:spcBef>
              <a:spcAft>
                <a:spcPts val="0"/>
              </a:spcAft>
              <a:buClr>
                <a:srgbClr val="E0D6DE"/>
              </a:buClr>
              <a:buSzPts val="1250"/>
              <a:buFont typeface="Noto Sans TC"/>
              <a:buChar char="●"/>
            </a:pPr>
            <a:r>
              <a:rPr lang="en-US" sz="1250" b="0" i="0" u="none" strike="noStrike" cap="none">
                <a:solidFill>
                  <a:srgbClr val="E0D6DE"/>
                </a:solidFill>
                <a:latin typeface="Noto Sans TC"/>
                <a:ea typeface="Noto Sans TC"/>
                <a:cs typeface="Noto Sans TC"/>
                <a:sym typeface="Noto Sans TC"/>
              </a:rPr>
              <a:t>Exclusion from New Deal farm supports, Social Security, and the GI Bill prevented asset accumulation for Freedmen families (2).</a:t>
            </a:r>
            <a:endParaRPr sz="1250" b="0" i="0" u="none" strike="noStrike" cap="none"/>
          </a:p>
        </p:txBody>
      </p:sp>
      <p:sp>
        <p:nvSpPr>
          <p:cNvPr id="232" name="Google Shape;232;p25"/>
          <p:cNvSpPr/>
          <p:nvPr/>
        </p:nvSpPr>
        <p:spPr>
          <a:xfrm>
            <a:off x="6037525" y="3716775"/>
            <a:ext cx="7553700" cy="513900"/>
          </a:xfrm>
          <a:prstGeom prst="rect">
            <a:avLst/>
          </a:prstGeom>
          <a:noFill/>
          <a:ln>
            <a:noFill/>
          </a:ln>
        </p:spPr>
        <p:txBody>
          <a:bodyPr spcFirstLastPara="1" wrap="square" lIns="0" tIns="0" rIns="0" bIns="0" anchor="t" anchorCtr="0">
            <a:noAutofit/>
          </a:bodyPr>
          <a:lstStyle/>
          <a:p>
            <a:pPr marL="457200" marR="0" lvl="0" indent="-307975" algn="l" rtl="0">
              <a:lnSpc>
                <a:spcPct val="164000"/>
              </a:lnSpc>
              <a:spcBef>
                <a:spcPts val="0"/>
              </a:spcBef>
              <a:spcAft>
                <a:spcPts val="0"/>
              </a:spcAft>
              <a:buClr>
                <a:srgbClr val="E0D6DE"/>
              </a:buClr>
              <a:buSzPts val="1250"/>
              <a:buFont typeface="Noto Sans TC"/>
              <a:buChar char="●"/>
            </a:pPr>
            <a:r>
              <a:rPr lang="en-US" sz="1250" b="0" i="0" u="none" strike="noStrike" cap="none">
                <a:solidFill>
                  <a:srgbClr val="E0D6DE"/>
                </a:solidFill>
                <a:latin typeface="Noto Sans TC"/>
                <a:ea typeface="Noto Sans TC"/>
                <a:cs typeface="Noto Sans TC"/>
                <a:sym typeface="Noto Sans TC"/>
              </a:rPr>
              <a:t>Redlining and FHA lending policies locked Freedmen neighborhoods out of home‑equity growth (3).</a:t>
            </a:r>
            <a:endParaRPr sz="1250" b="0" i="0" u="none" strike="noStrike" cap="none"/>
          </a:p>
        </p:txBody>
      </p:sp>
      <p:sp>
        <p:nvSpPr>
          <p:cNvPr id="233" name="Google Shape;233;p25"/>
          <p:cNvSpPr/>
          <p:nvPr/>
        </p:nvSpPr>
        <p:spPr>
          <a:xfrm>
            <a:off x="6037525" y="4336325"/>
            <a:ext cx="7553700" cy="513900"/>
          </a:xfrm>
          <a:prstGeom prst="rect">
            <a:avLst/>
          </a:prstGeom>
          <a:noFill/>
          <a:ln>
            <a:noFill/>
          </a:ln>
        </p:spPr>
        <p:txBody>
          <a:bodyPr spcFirstLastPara="1" wrap="square" lIns="0" tIns="0" rIns="0" bIns="0" anchor="t" anchorCtr="0">
            <a:noAutofit/>
          </a:bodyPr>
          <a:lstStyle/>
          <a:p>
            <a:pPr marL="457200" marR="0" lvl="0" indent="-307975" algn="l" rtl="0">
              <a:lnSpc>
                <a:spcPct val="164000"/>
              </a:lnSpc>
              <a:spcBef>
                <a:spcPts val="0"/>
              </a:spcBef>
              <a:spcAft>
                <a:spcPts val="0"/>
              </a:spcAft>
              <a:buClr>
                <a:schemeClr val="lt1"/>
              </a:buClr>
              <a:buSzPts val="1250"/>
              <a:buFont typeface="Noto Sans TC"/>
              <a:buChar char="●"/>
            </a:pPr>
            <a:r>
              <a:rPr lang="en-US" sz="1250" b="0" i="0" u="none" strike="noStrike" cap="none">
                <a:solidFill>
                  <a:srgbClr val="E0D6DE"/>
                </a:solidFill>
                <a:latin typeface="Noto Sans TC"/>
                <a:ea typeface="Noto Sans TC"/>
                <a:cs typeface="Noto Sans TC"/>
                <a:sym typeface="Noto Sans TC"/>
              </a:rPr>
              <a:t>Color of Wealth Boston study: median net worth for U.S. Black households is $8 vs. $247,500 for white households </a:t>
            </a:r>
            <a:r>
              <a:rPr lang="en-US" sz="1250" b="0" i="0" u="sng" strike="noStrike" cap="none">
                <a:solidFill>
                  <a:schemeClr val="hlink"/>
                </a:solidFill>
                <a:latin typeface="Noto Sans TC"/>
                <a:ea typeface="Noto Sans TC"/>
                <a:cs typeface="Noto Sans TC"/>
                <a:sym typeface="Noto Sans TC"/>
                <a:hlinkClick r:id="rId4"/>
              </a:rPr>
              <a:t>(4)</a:t>
            </a:r>
            <a:r>
              <a:rPr lang="en-US" sz="1250" b="0" i="0" u="none" strike="noStrike" cap="none">
                <a:solidFill>
                  <a:srgbClr val="E0D6DE"/>
                </a:solidFill>
                <a:latin typeface="Noto Sans TC"/>
                <a:ea typeface="Noto Sans TC"/>
                <a:cs typeface="Noto Sans TC"/>
                <a:sym typeface="Noto Sans TC"/>
              </a:rPr>
              <a:t>.</a:t>
            </a:r>
            <a:endParaRPr sz="1250" b="0" i="0" u="none" strike="noStrike" cap="none"/>
          </a:p>
        </p:txBody>
      </p:sp>
      <p:sp>
        <p:nvSpPr>
          <p:cNvPr id="234" name="Google Shape;234;p25"/>
          <p:cNvSpPr/>
          <p:nvPr/>
        </p:nvSpPr>
        <p:spPr>
          <a:xfrm>
            <a:off x="6037525" y="4942500"/>
            <a:ext cx="7553700" cy="849000"/>
          </a:xfrm>
          <a:prstGeom prst="rect">
            <a:avLst/>
          </a:prstGeom>
          <a:noFill/>
          <a:ln>
            <a:noFill/>
          </a:ln>
        </p:spPr>
        <p:txBody>
          <a:bodyPr spcFirstLastPara="1" wrap="square" lIns="0" tIns="0" rIns="0" bIns="0" anchor="t" anchorCtr="0">
            <a:noAutofit/>
          </a:bodyPr>
          <a:lstStyle/>
          <a:p>
            <a:pPr marL="457200" marR="0" lvl="0" indent="-307975" algn="l" rtl="0">
              <a:lnSpc>
                <a:spcPct val="164000"/>
              </a:lnSpc>
              <a:spcBef>
                <a:spcPts val="0"/>
              </a:spcBef>
              <a:spcAft>
                <a:spcPts val="0"/>
              </a:spcAft>
              <a:buClr>
                <a:srgbClr val="E0D6DE"/>
              </a:buClr>
              <a:buSzPts val="1250"/>
              <a:buFont typeface="Noto Sans TC"/>
              <a:buChar char="●"/>
            </a:pPr>
            <a:r>
              <a:rPr lang="en-US" sz="1250" b="0" i="0" u="none" strike="noStrike" cap="none">
                <a:solidFill>
                  <a:srgbClr val="E0D6DE"/>
                </a:solidFill>
                <a:latin typeface="Noto Sans TC"/>
                <a:ea typeface="Noto Sans TC"/>
                <a:cs typeface="Noto Sans TC"/>
                <a:sym typeface="Noto Sans TC"/>
              </a:rPr>
              <a:t>H.1696 &amp; HD.3879 can create targeted homeownership grants, business capital, and debt relief for Bostonians who are descendants of U.S. persons emancipated from chattel enslavement (5).</a:t>
            </a:r>
            <a:endParaRPr sz="1250" b="0" i="0" u="none" strike="noStrike" cap="non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26"/>
          <p:cNvSpPr/>
          <p:nvPr/>
        </p:nvSpPr>
        <p:spPr>
          <a:xfrm>
            <a:off x="737711" y="810220"/>
            <a:ext cx="12590978" cy="658654"/>
          </a:xfrm>
          <a:prstGeom prst="rect">
            <a:avLst/>
          </a:prstGeom>
          <a:noFill/>
          <a:ln>
            <a:noFill/>
          </a:ln>
        </p:spPr>
        <p:txBody>
          <a:bodyPr spcFirstLastPara="1" wrap="square" lIns="0" tIns="0" rIns="0" bIns="0" anchor="t" anchorCtr="0">
            <a:noAutofit/>
          </a:bodyPr>
          <a:lstStyle/>
          <a:p>
            <a:pPr marL="0" marR="0" lvl="0" indent="0" algn="l" rtl="0">
              <a:lnSpc>
                <a:spcPct val="125609"/>
              </a:lnSpc>
              <a:spcBef>
                <a:spcPts val="0"/>
              </a:spcBef>
              <a:spcAft>
                <a:spcPts val="0"/>
              </a:spcAft>
              <a:buClr>
                <a:srgbClr val="97B8FF"/>
              </a:buClr>
              <a:buSzPts val="4100"/>
              <a:buFont typeface="Sora"/>
              <a:buNone/>
            </a:pPr>
            <a:r>
              <a:rPr lang="en-US" sz="4100" b="0" i="0" u="none" strike="noStrike" cap="none">
                <a:solidFill>
                  <a:srgbClr val="97B8FF"/>
                </a:solidFill>
                <a:latin typeface="Sora"/>
                <a:ea typeface="Sora"/>
                <a:cs typeface="Sora"/>
                <a:sym typeface="Sora"/>
              </a:rPr>
              <a:t>Shrinking U.S.–Born Black Population in Boston</a:t>
            </a:r>
            <a:endParaRPr sz="4100" b="0" i="0" u="none" strike="noStrike" cap="none"/>
          </a:p>
        </p:txBody>
      </p:sp>
      <p:pic>
        <p:nvPicPr>
          <p:cNvPr id="241" name="Google Shape;241;p26" title="black boston pop.png"/>
          <p:cNvPicPr preferRelativeResize="0"/>
          <p:nvPr/>
        </p:nvPicPr>
        <p:blipFill rotWithShape="1">
          <a:blip r:embed="rId3">
            <a:alphaModFix/>
          </a:blip>
          <a:srcRect t="3359" b="3349"/>
          <a:stretch/>
        </p:blipFill>
        <p:spPr>
          <a:xfrm>
            <a:off x="737711" y="1890474"/>
            <a:ext cx="4209337" cy="2601516"/>
          </a:xfrm>
          <a:prstGeom prst="rect">
            <a:avLst/>
          </a:prstGeom>
          <a:noFill/>
          <a:ln>
            <a:noFill/>
          </a:ln>
        </p:spPr>
      </p:pic>
      <p:sp>
        <p:nvSpPr>
          <p:cNvPr id="242" name="Google Shape;242;p26"/>
          <p:cNvSpPr/>
          <p:nvPr/>
        </p:nvSpPr>
        <p:spPr>
          <a:xfrm>
            <a:off x="737711" y="4702731"/>
            <a:ext cx="2634972" cy="329327"/>
          </a:xfrm>
          <a:prstGeom prst="rect">
            <a:avLst/>
          </a:prstGeom>
          <a:noFill/>
          <a:ln>
            <a:noFill/>
          </a:ln>
        </p:spPr>
        <p:txBody>
          <a:bodyPr spcFirstLastPara="1" wrap="square" lIns="0" tIns="0" rIns="0" bIns="0" anchor="t" anchorCtr="0">
            <a:noAutofit/>
          </a:bodyPr>
          <a:lstStyle/>
          <a:p>
            <a:pPr marL="0" marR="0" lvl="0" indent="0" algn="l" rtl="0">
              <a:lnSpc>
                <a:spcPct val="124390"/>
              </a:lnSpc>
              <a:spcBef>
                <a:spcPts val="0"/>
              </a:spcBef>
              <a:spcAft>
                <a:spcPts val="0"/>
              </a:spcAft>
              <a:buClr>
                <a:srgbClr val="E0D6DE"/>
              </a:buClr>
              <a:buSzPts val="2050"/>
              <a:buFont typeface="Sora"/>
              <a:buNone/>
            </a:pPr>
            <a:r>
              <a:rPr lang="en-US" sz="2050" b="0" i="0" u="none" strike="noStrike" cap="none">
                <a:solidFill>
                  <a:srgbClr val="E0D6DE"/>
                </a:solidFill>
                <a:latin typeface="Sora"/>
                <a:ea typeface="Sora"/>
                <a:cs typeface="Sora"/>
                <a:sym typeface="Sora"/>
              </a:rPr>
              <a:t>Population Decline</a:t>
            </a:r>
            <a:endParaRPr sz="2050" b="0" i="0" u="none" strike="noStrike" cap="none"/>
          </a:p>
        </p:txBody>
      </p:sp>
      <p:sp>
        <p:nvSpPr>
          <p:cNvPr id="243" name="Google Shape;243;p26"/>
          <p:cNvSpPr/>
          <p:nvPr/>
        </p:nvSpPr>
        <p:spPr>
          <a:xfrm>
            <a:off x="737711" y="5158502"/>
            <a:ext cx="4209336" cy="1686520"/>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E0D6DE"/>
              </a:buClr>
              <a:buSzPts val="1650"/>
              <a:buFont typeface="Noto Sans TC"/>
              <a:buNone/>
            </a:pPr>
            <a:r>
              <a:rPr lang="en-US" sz="1650" b="0" i="0" u="none" strike="noStrike" cap="none">
                <a:solidFill>
                  <a:srgbClr val="E0D6DE"/>
                </a:solidFill>
                <a:latin typeface="Noto Sans TC"/>
                <a:ea typeface="Noto Sans TC"/>
                <a:cs typeface="Noto Sans TC"/>
                <a:sym typeface="Noto Sans TC"/>
              </a:rPr>
              <a:t>Boston's U.S.–born Black (Freedmen‑lineage) population fell by 8,400 school‑aged children between 2000‑2017 while foreign‑born Black population rose (1).</a:t>
            </a:r>
            <a:endParaRPr sz="1650" b="0" i="0" u="none" strike="noStrike" cap="none"/>
          </a:p>
        </p:txBody>
      </p:sp>
      <p:pic>
        <p:nvPicPr>
          <p:cNvPr id="244" name="Google Shape;244;p26" descr="Sherwin School | Sherwin School - Exterior View, Sterling St… | Flickr"/>
          <p:cNvPicPr preferRelativeResize="0"/>
          <p:nvPr/>
        </p:nvPicPr>
        <p:blipFill rotWithShape="1">
          <a:blip r:embed="rId4">
            <a:alphaModFix/>
          </a:blip>
          <a:srcRect t="9742" b="9742"/>
          <a:stretch/>
        </p:blipFill>
        <p:spPr>
          <a:xfrm>
            <a:off x="5210532" y="1890474"/>
            <a:ext cx="4209336" cy="2601517"/>
          </a:xfrm>
          <a:prstGeom prst="rect">
            <a:avLst/>
          </a:prstGeom>
          <a:noFill/>
          <a:ln>
            <a:noFill/>
          </a:ln>
        </p:spPr>
      </p:pic>
      <p:sp>
        <p:nvSpPr>
          <p:cNvPr id="245" name="Google Shape;245;p26"/>
          <p:cNvSpPr/>
          <p:nvPr/>
        </p:nvSpPr>
        <p:spPr>
          <a:xfrm>
            <a:off x="5210532" y="4702731"/>
            <a:ext cx="3103126" cy="329327"/>
          </a:xfrm>
          <a:prstGeom prst="rect">
            <a:avLst/>
          </a:prstGeom>
          <a:noFill/>
          <a:ln>
            <a:noFill/>
          </a:ln>
        </p:spPr>
        <p:txBody>
          <a:bodyPr spcFirstLastPara="1" wrap="square" lIns="0" tIns="0" rIns="0" bIns="0" anchor="t" anchorCtr="0">
            <a:noAutofit/>
          </a:bodyPr>
          <a:lstStyle/>
          <a:p>
            <a:pPr marL="0" marR="0" lvl="0" indent="0" algn="l" rtl="0">
              <a:lnSpc>
                <a:spcPct val="124390"/>
              </a:lnSpc>
              <a:spcBef>
                <a:spcPts val="0"/>
              </a:spcBef>
              <a:spcAft>
                <a:spcPts val="0"/>
              </a:spcAft>
              <a:buClr>
                <a:srgbClr val="E0D6DE"/>
              </a:buClr>
              <a:buSzPts val="2050"/>
              <a:buFont typeface="Sora"/>
              <a:buNone/>
            </a:pPr>
            <a:r>
              <a:rPr lang="en-US" sz="2050" b="0" i="0" u="none" strike="noStrike" cap="none">
                <a:solidFill>
                  <a:srgbClr val="E0D6DE"/>
                </a:solidFill>
                <a:latin typeface="Sora"/>
                <a:ea typeface="Sora"/>
                <a:cs typeface="Sora"/>
                <a:sym typeface="Sora"/>
              </a:rPr>
              <a:t>Neighborhood Change</a:t>
            </a:r>
            <a:endParaRPr sz="2050" b="0" i="0" u="none" strike="noStrike" cap="none"/>
          </a:p>
        </p:txBody>
      </p:sp>
      <p:sp>
        <p:nvSpPr>
          <p:cNvPr id="246" name="Google Shape;246;p26"/>
          <p:cNvSpPr/>
          <p:nvPr/>
        </p:nvSpPr>
        <p:spPr>
          <a:xfrm>
            <a:off x="5210532" y="5158502"/>
            <a:ext cx="4209336" cy="1686520"/>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E0D6DE"/>
              </a:buClr>
              <a:buSzPts val="1650"/>
              <a:buFont typeface="Noto Sans TC"/>
              <a:buNone/>
            </a:pPr>
            <a:r>
              <a:rPr lang="en-US" sz="1650" b="0" i="0" u="none" strike="noStrike" cap="none">
                <a:solidFill>
                  <a:srgbClr val="E0D6DE"/>
                </a:solidFill>
                <a:latin typeface="Noto Sans TC"/>
                <a:ea typeface="Noto Sans TC"/>
                <a:cs typeface="Noto Sans TC"/>
                <a:sym typeface="Noto Sans TC"/>
              </a:rPr>
              <a:t>Harvard JCHS found the Black share of residents declined in 40% of Boston‑area census tracts, especially Roxbury, Dorchester, and Mattapan—traditional Freedmen communities—since 1990 </a:t>
            </a:r>
            <a:r>
              <a:rPr lang="en-US" sz="1650" b="0" i="0" u="sng" strike="noStrike" cap="none">
                <a:solidFill>
                  <a:schemeClr val="hlink"/>
                </a:solidFill>
                <a:latin typeface="Noto Sans TC"/>
                <a:ea typeface="Noto Sans TC"/>
                <a:cs typeface="Noto Sans TC"/>
                <a:sym typeface="Noto Sans TC"/>
                <a:hlinkClick r:id="rId5"/>
              </a:rPr>
              <a:t>(2)</a:t>
            </a:r>
            <a:r>
              <a:rPr lang="en-US" sz="1650" b="0" i="0" u="none" strike="noStrike" cap="none">
                <a:solidFill>
                  <a:srgbClr val="E0D6DE"/>
                </a:solidFill>
                <a:latin typeface="Noto Sans TC"/>
                <a:ea typeface="Noto Sans TC"/>
                <a:cs typeface="Noto Sans TC"/>
                <a:sym typeface="Noto Sans TC"/>
              </a:rPr>
              <a:t>.</a:t>
            </a:r>
            <a:endParaRPr sz="1650" b="0" i="0" u="none" strike="noStrike" cap="none"/>
          </a:p>
        </p:txBody>
      </p:sp>
      <p:pic>
        <p:nvPicPr>
          <p:cNvPr id="247" name="Google Shape;247;p26" descr="London house prices in maps and graphs. May 2025"/>
          <p:cNvPicPr preferRelativeResize="0"/>
          <p:nvPr/>
        </p:nvPicPr>
        <p:blipFill rotWithShape="1">
          <a:blip r:embed="rId6">
            <a:alphaModFix/>
          </a:blip>
          <a:srcRect l="1616" r="1626"/>
          <a:stretch/>
        </p:blipFill>
        <p:spPr>
          <a:xfrm>
            <a:off x="9683353" y="1890474"/>
            <a:ext cx="4209335" cy="2601515"/>
          </a:xfrm>
          <a:prstGeom prst="rect">
            <a:avLst/>
          </a:prstGeom>
          <a:noFill/>
          <a:ln>
            <a:noFill/>
          </a:ln>
        </p:spPr>
      </p:pic>
      <p:sp>
        <p:nvSpPr>
          <p:cNvPr id="248" name="Google Shape;248;p26"/>
          <p:cNvSpPr/>
          <p:nvPr/>
        </p:nvSpPr>
        <p:spPr>
          <a:xfrm>
            <a:off x="9683353" y="4702731"/>
            <a:ext cx="3062526" cy="329327"/>
          </a:xfrm>
          <a:prstGeom prst="rect">
            <a:avLst/>
          </a:prstGeom>
          <a:noFill/>
          <a:ln>
            <a:noFill/>
          </a:ln>
        </p:spPr>
        <p:txBody>
          <a:bodyPr spcFirstLastPara="1" wrap="square" lIns="0" tIns="0" rIns="0" bIns="0" anchor="t" anchorCtr="0">
            <a:noAutofit/>
          </a:bodyPr>
          <a:lstStyle/>
          <a:p>
            <a:pPr marL="0" marR="0" lvl="0" indent="0" algn="l" rtl="0">
              <a:lnSpc>
                <a:spcPct val="124390"/>
              </a:lnSpc>
              <a:spcBef>
                <a:spcPts val="0"/>
              </a:spcBef>
              <a:spcAft>
                <a:spcPts val="0"/>
              </a:spcAft>
              <a:buClr>
                <a:srgbClr val="E0D6DE"/>
              </a:buClr>
              <a:buSzPts val="2050"/>
              <a:buFont typeface="Sora"/>
              <a:buNone/>
            </a:pPr>
            <a:r>
              <a:rPr lang="en-US" sz="2050" b="0" i="0" u="none" strike="noStrike" cap="none">
                <a:solidFill>
                  <a:srgbClr val="E0D6DE"/>
                </a:solidFill>
                <a:latin typeface="Sora"/>
                <a:ea typeface="Sora"/>
                <a:cs typeface="Sora"/>
                <a:sym typeface="Sora"/>
              </a:rPr>
              <a:t>Displacement Patterns</a:t>
            </a:r>
            <a:endParaRPr sz="2050" b="0" i="0" u="none" strike="noStrike" cap="none"/>
          </a:p>
        </p:txBody>
      </p:sp>
      <p:sp>
        <p:nvSpPr>
          <p:cNvPr id="249" name="Google Shape;249;p26"/>
          <p:cNvSpPr/>
          <p:nvPr/>
        </p:nvSpPr>
        <p:spPr>
          <a:xfrm>
            <a:off x="9683353" y="5158502"/>
            <a:ext cx="4209336" cy="1349216"/>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Clr>
                <a:srgbClr val="E0D6DE"/>
              </a:buClr>
              <a:buSzPts val="1650"/>
              <a:buFont typeface="Noto Sans TC"/>
              <a:buNone/>
            </a:pPr>
            <a:r>
              <a:rPr lang="en-US" sz="1650" b="0" i="0" u="none" strike="noStrike" cap="none">
                <a:solidFill>
                  <a:srgbClr val="E0D6DE"/>
                </a:solidFill>
                <a:latin typeface="Noto Sans TC"/>
                <a:ea typeface="Noto Sans TC"/>
                <a:cs typeface="Noto Sans TC"/>
                <a:sym typeface="Noto Sans TC"/>
              </a:rPr>
              <a:t>Rising home values &amp; rents displaced long‑time Freedmen households; many moved to Brockton, Randolph, &amp; southern states (3).</a:t>
            </a:r>
            <a:endParaRPr sz="1650" b="0" i="0" u="none" strike="noStrike" cap="none"/>
          </a:p>
        </p:txBody>
      </p:sp>
      <p:sp>
        <p:nvSpPr>
          <p:cNvPr id="250" name="Google Shape;250;p26"/>
          <p:cNvSpPr/>
          <p:nvPr/>
        </p:nvSpPr>
        <p:spPr>
          <a:xfrm>
            <a:off x="737711" y="7082076"/>
            <a:ext cx="13154977" cy="337304"/>
          </a:xfrm>
          <a:prstGeom prst="rect">
            <a:avLst/>
          </a:prstGeom>
          <a:noFill/>
          <a:ln>
            <a:noFill/>
          </a:ln>
        </p:spPr>
        <p:txBody>
          <a:bodyPr spcFirstLastPara="1" wrap="square" lIns="0" tIns="0" rIns="0" bIns="0" anchor="t" anchorCtr="0">
            <a:noAutofit/>
          </a:bodyPr>
          <a:lstStyle/>
          <a:p>
            <a:pPr marL="0" marR="0" lvl="0" indent="0" algn="l" rtl="0">
              <a:lnSpc>
                <a:spcPct val="160606"/>
              </a:lnSpc>
              <a:spcBef>
                <a:spcPts val="0"/>
              </a:spcBef>
              <a:spcAft>
                <a:spcPts val="0"/>
              </a:spcAft>
              <a:buSzPts val="1650"/>
              <a:buFont typeface="Arial"/>
              <a:buNone/>
            </a:pPr>
            <a:endParaRPr sz="1650" b="0" i="0" u="none" strike="noStrike" cap="non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27"/>
          <p:cNvSpPr/>
          <p:nvPr/>
        </p:nvSpPr>
        <p:spPr>
          <a:xfrm>
            <a:off x="2254448" y="267174"/>
            <a:ext cx="8525400" cy="5139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97B8FF"/>
              </a:buClr>
              <a:buSzPts val="3200"/>
              <a:buFont typeface="Sora"/>
              <a:buNone/>
            </a:pPr>
            <a:r>
              <a:rPr lang="en-US" sz="3200" b="0" i="0" u="none" strike="noStrike" cap="none">
                <a:solidFill>
                  <a:srgbClr val="97B8FF"/>
                </a:solidFill>
                <a:latin typeface="Sora"/>
                <a:ea typeface="Sora"/>
                <a:cs typeface="Sora"/>
                <a:sym typeface="Sora"/>
              </a:rPr>
              <a:t>Poverty Rates Have Stubbornly Persisted</a:t>
            </a:r>
            <a:endParaRPr sz="3200" b="0" i="0" u="none" strike="noStrike" cap="none"/>
          </a:p>
        </p:txBody>
      </p:sp>
      <p:pic>
        <p:nvPicPr>
          <p:cNvPr id="257" name="Google Shape;257;p27" descr="preencoded.png"/>
          <p:cNvPicPr preferRelativeResize="0"/>
          <p:nvPr/>
        </p:nvPicPr>
        <p:blipFill rotWithShape="1">
          <a:blip r:embed="rId3">
            <a:alphaModFix/>
          </a:blip>
          <a:srcRect/>
          <a:stretch/>
        </p:blipFill>
        <p:spPr>
          <a:xfrm>
            <a:off x="575548" y="781074"/>
            <a:ext cx="13479302" cy="7054930"/>
          </a:xfrm>
          <a:prstGeom prst="rect">
            <a:avLst/>
          </a:prstGeom>
          <a:noFill/>
          <a:ln>
            <a:noFill/>
          </a:ln>
        </p:spPr>
      </p:pic>
      <p:sp>
        <p:nvSpPr>
          <p:cNvPr id="258" name="Google Shape;258;p27"/>
          <p:cNvSpPr/>
          <p:nvPr/>
        </p:nvSpPr>
        <p:spPr>
          <a:xfrm>
            <a:off x="4796474" y="7836003"/>
            <a:ext cx="164400" cy="164400"/>
          </a:xfrm>
          <a:prstGeom prst="roundRect">
            <a:avLst>
              <a:gd name="adj" fmla="val 11122"/>
            </a:avLst>
          </a:prstGeom>
          <a:solidFill>
            <a:srgbClr val="004E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7"/>
          <p:cNvSpPr/>
          <p:nvPr/>
        </p:nvSpPr>
        <p:spPr>
          <a:xfrm>
            <a:off x="5021860" y="7836003"/>
            <a:ext cx="1722600" cy="164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Black Poverty Rate (%)</a:t>
            </a:r>
            <a:endParaRPr sz="1250" b="0" i="0" u="none" strike="noStrike" cap="none"/>
          </a:p>
        </p:txBody>
      </p:sp>
      <p:sp>
        <p:nvSpPr>
          <p:cNvPr id="260" name="Google Shape;260;p27"/>
          <p:cNvSpPr/>
          <p:nvPr/>
        </p:nvSpPr>
        <p:spPr>
          <a:xfrm>
            <a:off x="6896975" y="7836003"/>
            <a:ext cx="164400" cy="164400"/>
          </a:xfrm>
          <a:prstGeom prst="roundRect">
            <a:avLst>
              <a:gd name="adj" fmla="val 11122"/>
            </a:avLst>
          </a:prstGeom>
          <a:solidFill>
            <a:srgbClr val="6E9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7"/>
          <p:cNvSpPr/>
          <p:nvPr/>
        </p:nvSpPr>
        <p:spPr>
          <a:xfrm>
            <a:off x="7122360" y="7836003"/>
            <a:ext cx="1740300" cy="164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White Poverty Rate (%)</a:t>
            </a:r>
            <a:endParaRPr sz="1250" b="0" i="0" u="none" strike="noStrike" cap="none"/>
          </a:p>
        </p:txBody>
      </p:sp>
      <p:sp>
        <p:nvSpPr>
          <p:cNvPr id="262" name="Google Shape;262;p27"/>
          <p:cNvSpPr/>
          <p:nvPr/>
        </p:nvSpPr>
        <p:spPr>
          <a:xfrm>
            <a:off x="7058849" y="1757400"/>
            <a:ext cx="7407300" cy="263100"/>
          </a:xfrm>
          <a:prstGeom prst="rect">
            <a:avLst/>
          </a:prstGeom>
          <a:noFill/>
          <a:ln>
            <a:noFill/>
          </a:ln>
        </p:spPr>
        <p:txBody>
          <a:bodyPr spcFirstLastPara="1" wrap="square" lIns="0" tIns="0" rIns="0" bIns="0" anchor="t" anchorCtr="0">
            <a:noAutofit/>
          </a:bodyPr>
          <a:lstStyle/>
          <a:p>
            <a:pPr marL="342900" marR="0" lvl="0" indent="-342900" algn="l" rtl="0">
              <a:lnSpc>
                <a:spcPct val="164000"/>
              </a:lnSpc>
              <a:spcBef>
                <a:spcPts val="0"/>
              </a:spcBef>
              <a:spcAft>
                <a:spcPts val="0"/>
              </a:spcAft>
              <a:buClr>
                <a:srgbClr val="E0D6DE"/>
              </a:buClr>
              <a:buSzPts val="1250"/>
              <a:buFont typeface="Noto Sans TC"/>
              <a:buChar char="•"/>
            </a:pPr>
            <a:r>
              <a:rPr lang="en-US" sz="1250" b="0" i="0" u="none" strike="noStrike" cap="none">
                <a:solidFill>
                  <a:srgbClr val="E0D6DE"/>
                </a:solidFill>
                <a:latin typeface="Noto Sans TC"/>
                <a:ea typeface="Noto Sans TC"/>
                <a:cs typeface="Noto Sans TC"/>
                <a:sym typeface="Noto Sans TC"/>
              </a:rPr>
              <a:t>Gap narrows only slightly despite civil‑rights era gains.</a:t>
            </a:r>
            <a:endParaRPr sz="1250" b="0" i="0" u="none" strike="noStrike" cap="none"/>
          </a:p>
        </p:txBody>
      </p:sp>
      <p:sp>
        <p:nvSpPr>
          <p:cNvPr id="263" name="Google Shape;263;p27"/>
          <p:cNvSpPr/>
          <p:nvPr/>
        </p:nvSpPr>
        <p:spPr>
          <a:xfrm>
            <a:off x="7058849" y="2077919"/>
            <a:ext cx="7407300" cy="263100"/>
          </a:xfrm>
          <a:prstGeom prst="rect">
            <a:avLst/>
          </a:prstGeom>
          <a:noFill/>
          <a:ln>
            <a:noFill/>
          </a:ln>
        </p:spPr>
        <p:txBody>
          <a:bodyPr spcFirstLastPara="1" wrap="square" lIns="0" tIns="0" rIns="0" bIns="0" anchor="t" anchorCtr="0">
            <a:noAutofit/>
          </a:bodyPr>
          <a:lstStyle/>
          <a:p>
            <a:pPr marL="342900" marR="0" lvl="0" indent="-342900" algn="l" rtl="0">
              <a:lnSpc>
                <a:spcPct val="164000"/>
              </a:lnSpc>
              <a:spcBef>
                <a:spcPts val="0"/>
              </a:spcBef>
              <a:spcAft>
                <a:spcPts val="0"/>
              </a:spcAft>
              <a:buClr>
                <a:srgbClr val="E0D6DE"/>
              </a:buClr>
              <a:buSzPts val="1250"/>
              <a:buFont typeface="Noto Sans TC"/>
              <a:buChar char="•"/>
            </a:pPr>
            <a:r>
              <a:rPr lang="en-US" sz="1250" b="0" i="0" u="none" strike="noStrike" cap="none">
                <a:solidFill>
                  <a:srgbClr val="E0D6DE"/>
                </a:solidFill>
                <a:latin typeface="Noto Sans TC"/>
                <a:ea typeface="Noto Sans TC"/>
                <a:cs typeface="Noto Sans TC"/>
                <a:sym typeface="Noto Sans TC"/>
              </a:rPr>
              <a:t>Immigrant Blacks show higher incomes &amp; lower poverty, masking Freedmen lineage hardship.</a:t>
            </a:r>
            <a:endParaRPr sz="1250" b="0" i="0" u="none" strike="noStrike" cap="none"/>
          </a:p>
        </p:txBody>
      </p:sp>
      <p:sp>
        <p:nvSpPr>
          <p:cNvPr id="264" name="Google Shape;264;p27"/>
          <p:cNvSpPr/>
          <p:nvPr/>
        </p:nvSpPr>
        <p:spPr>
          <a:xfrm>
            <a:off x="7058849" y="2398439"/>
            <a:ext cx="7407300" cy="263100"/>
          </a:xfrm>
          <a:prstGeom prst="rect">
            <a:avLst/>
          </a:prstGeom>
          <a:noFill/>
          <a:ln>
            <a:noFill/>
          </a:ln>
        </p:spPr>
        <p:txBody>
          <a:bodyPr spcFirstLastPara="1" wrap="square" lIns="0" tIns="0" rIns="0" bIns="0" anchor="t" anchorCtr="0">
            <a:noAutofit/>
          </a:bodyPr>
          <a:lstStyle/>
          <a:p>
            <a:pPr marL="342900" marR="0" lvl="0" indent="-342900" algn="l" rtl="0">
              <a:lnSpc>
                <a:spcPct val="164000"/>
              </a:lnSpc>
              <a:spcBef>
                <a:spcPts val="0"/>
              </a:spcBef>
              <a:spcAft>
                <a:spcPts val="0"/>
              </a:spcAft>
              <a:buClr>
                <a:srgbClr val="E0D6DE"/>
              </a:buClr>
              <a:buSzPts val="1250"/>
              <a:buFont typeface="Noto Sans TC"/>
              <a:buChar char="•"/>
            </a:pPr>
            <a:r>
              <a:rPr lang="en-US" sz="1250" b="0" i="0" u="none" strike="noStrike" cap="none">
                <a:solidFill>
                  <a:srgbClr val="E0D6DE"/>
                </a:solidFill>
                <a:latin typeface="Noto Sans TC"/>
                <a:ea typeface="Noto Sans TC"/>
                <a:cs typeface="Noto Sans TC"/>
                <a:sym typeface="Noto Sans TC"/>
              </a:rPr>
              <a:t>Cause differs: inter‑generational asset denial vs. immigrant newcomer challenges.</a:t>
            </a:r>
            <a:endParaRPr sz="1250" b="0" i="0" u="none" strike="noStrike" cap="none"/>
          </a:p>
        </p:txBody>
      </p:sp>
      <p:sp>
        <p:nvSpPr>
          <p:cNvPr id="265" name="Google Shape;265;p27"/>
          <p:cNvSpPr/>
          <p:nvPr/>
        </p:nvSpPr>
        <p:spPr>
          <a:xfrm>
            <a:off x="-2" y="8000398"/>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Data derived from Census decennial &amp; ACS 5‑yr pooled </a:t>
            </a:r>
            <a:r>
              <a:rPr lang="en-US" sz="1250" b="0" i="0" u="sng" strike="noStrike" cap="none">
                <a:solidFill>
                  <a:schemeClr val="hlink"/>
                </a:solidFill>
                <a:latin typeface="Noto Sans TC"/>
                <a:ea typeface="Noto Sans TC"/>
                <a:cs typeface="Noto Sans TC"/>
                <a:sym typeface="Noto Sans TC"/>
                <a:hlinkClick r:id="rId4"/>
              </a:rPr>
              <a:t>(4)</a:t>
            </a:r>
            <a:r>
              <a:rPr lang="en-US" sz="1250" b="0" i="0" u="none" strike="noStrike" cap="none">
                <a:solidFill>
                  <a:srgbClr val="E0D6DE"/>
                </a:solidFill>
                <a:latin typeface="Noto Sans TC"/>
                <a:ea typeface="Noto Sans TC"/>
                <a:cs typeface="Noto Sans TC"/>
                <a:sym typeface="Noto Sans TC"/>
              </a:rPr>
              <a:t>.</a:t>
            </a:r>
            <a:endParaRPr sz="1250" b="0" i="0" u="none" strike="noStrike" cap="non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62"/>
                                        </p:tgtEl>
                                        <p:attrNameLst>
                                          <p:attrName>style.visibility</p:attrName>
                                        </p:attrNameLst>
                                      </p:cBhvr>
                                      <p:to>
                                        <p:strVal val="visible"/>
                                      </p:to>
                                    </p:set>
                                    <p:anim calcmode="lin" valueType="num">
                                      <p:cBhvr additive="base">
                                        <p:cTn id="7" dur="1000"/>
                                        <p:tgtEl>
                                          <p:spTgt spid="262"/>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263"/>
                                        </p:tgtEl>
                                        <p:attrNameLst>
                                          <p:attrName>style.visibility</p:attrName>
                                        </p:attrNameLst>
                                      </p:cBhvr>
                                      <p:to>
                                        <p:strVal val="visible"/>
                                      </p:to>
                                    </p:set>
                                    <p:anim calcmode="lin" valueType="num">
                                      <p:cBhvr additive="base">
                                        <p:cTn id="10" dur="1000"/>
                                        <p:tgtEl>
                                          <p:spTgt spid="263"/>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264"/>
                                        </p:tgtEl>
                                        <p:attrNameLst>
                                          <p:attrName>style.visibility</p:attrName>
                                        </p:attrNameLst>
                                      </p:cBhvr>
                                      <p:to>
                                        <p:strVal val="visible"/>
                                      </p:to>
                                    </p:set>
                                    <p:anim calcmode="lin" valueType="num">
                                      <p:cBhvr additive="base">
                                        <p:cTn id="13" dur="1000"/>
                                        <p:tgtEl>
                                          <p:spTgt spid="26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28"/>
          <p:cNvSpPr/>
          <p:nvPr/>
        </p:nvSpPr>
        <p:spPr>
          <a:xfrm>
            <a:off x="793790" y="2043827"/>
            <a:ext cx="9898856"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97B8FF"/>
              </a:buClr>
              <a:buSzPts val="4450"/>
              <a:buFont typeface="Sora"/>
              <a:buNone/>
            </a:pPr>
            <a:r>
              <a:rPr lang="en-US" sz="4450" b="0" i="0" u="none" strike="noStrike" cap="none">
                <a:solidFill>
                  <a:srgbClr val="97B8FF"/>
                </a:solidFill>
                <a:latin typeface="Sora"/>
                <a:ea typeface="Sora"/>
                <a:cs typeface="Sora"/>
                <a:sym typeface="Sora"/>
              </a:rPr>
              <a:t>Structural Barriers Beyond Income</a:t>
            </a:r>
            <a:endParaRPr sz="4450" b="0" i="0" u="none" strike="noStrike" cap="none"/>
          </a:p>
        </p:txBody>
      </p:sp>
      <p:sp>
        <p:nvSpPr>
          <p:cNvPr id="272" name="Google Shape;272;p28"/>
          <p:cNvSpPr/>
          <p:nvPr/>
        </p:nvSpPr>
        <p:spPr>
          <a:xfrm>
            <a:off x="793790" y="3319582"/>
            <a:ext cx="3048000" cy="74842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0D6DE"/>
              </a:buClr>
              <a:buSzPts val="5850"/>
              <a:buFont typeface="Sora"/>
              <a:buNone/>
            </a:pPr>
            <a:r>
              <a:rPr lang="en-US" sz="5850" b="0" i="0" u="none" strike="noStrike" cap="none">
                <a:solidFill>
                  <a:srgbClr val="E0D6DE"/>
                </a:solidFill>
                <a:latin typeface="Sora"/>
                <a:ea typeface="Sora"/>
                <a:cs typeface="Sora"/>
                <a:sym typeface="Sora"/>
              </a:rPr>
              <a:t>4.1x</a:t>
            </a:r>
            <a:endParaRPr sz="5850" b="0" i="0" u="none" strike="noStrike" cap="none"/>
          </a:p>
        </p:txBody>
      </p:sp>
      <p:sp>
        <p:nvSpPr>
          <p:cNvPr id="273" name="Google Shape;273;p28"/>
          <p:cNvSpPr/>
          <p:nvPr/>
        </p:nvSpPr>
        <p:spPr>
          <a:xfrm>
            <a:off x="900113" y="4351377"/>
            <a:ext cx="2835235" cy="354330"/>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E0D6DE"/>
              </a:buClr>
              <a:buSzPts val="2200"/>
              <a:buFont typeface="Sora"/>
              <a:buNone/>
            </a:pPr>
            <a:r>
              <a:rPr lang="en-US" sz="2200" b="0" i="0" u="none" strike="noStrike" cap="none">
                <a:solidFill>
                  <a:srgbClr val="E0D6DE"/>
                </a:solidFill>
                <a:latin typeface="Sora"/>
                <a:ea typeface="Sora"/>
                <a:cs typeface="Sora"/>
                <a:sym typeface="Sora"/>
              </a:rPr>
              <a:t>Incarceration Rate</a:t>
            </a:r>
            <a:endParaRPr sz="2200" b="0" i="0" u="none" strike="noStrike" cap="none"/>
          </a:p>
        </p:txBody>
      </p:sp>
      <p:sp>
        <p:nvSpPr>
          <p:cNvPr id="274" name="Google Shape;274;p28"/>
          <p:cNvSpPr/>
          <p:nvPr/>
        </p:nvSpPr>
        <p:spPr>
          <a:xfrm>
            <a:off x="793790" y="4841796"/>
            <a:ext cx="3048000" cy="725805"/>
          </a:xfrm>
          <a:prstGeom prst="rect">
            <a:avLst/>
          </a:prstGeom>
          <a:noFill/>
          <a:ln>
            <a:noFill/>
          </a:ln>
        </p:spPr>
        <p:txBody>
          <a:bodyPr spcFirstLastPara="1" wrap="square" lIns="0" tIns="0" rIns="0" bIns="0" anchor="t" anchorCtr="0">
            <a:noAutofit/>
          </a:bodyPr>
          <a:lstStyle/>
          <a:p>
            <a:pPr marL="0" marR="0" lvl="0" indent="0" algn="ctr"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Black Bostonians compared to white residents</a:t>
            </a:r>
            <a:endParaRPr sz="1750" b="0" i="0" u="none" strike="noStrike" cap="none"/>
          </a:p>
        </p:txBody>
      </p:sp>
      <p:sp>
        <p:nvSpPr>
          <p:cNvPr id="275" name="Google Shape;275;p28"/>
          <p:cNvSpPr/>
          <p:nvPr/>
        </p:nvSpPr>
        <p:spPr>
          <a:xfrm>
            <a:off x="4125278" y="3319582"/>
            <a:ext cx="3048119" cy="74842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0D6DE"/>
              </a:buClr>
              <a:buSzPts val="5850"/>
              <a:buFont typeface="Sora"/>
              <a:buNone/>
            </a:pPr>
            <a:r>
              <a:rPr lang="en-US" sz="5850" b="0" i="0" u="none" strike="noStrike" cap="none">
                <a:solidFill>
                  <a:srgbClr val="E0D6DE"/>
                </a:solidFill>
                <a:latin typeface="Sora"/>
                <a:ea typeface="Sora"/>
                <a:cs typeface="Sora"/>
                <a:sym typeface="Sora"/>
              </a:rPr>
              <a:t>808</a:t>
            </a:r>
            <a:endParaRPr sz="5850" b="0" i="0" u="none" strike="noStrike" cap="none"/>
          </a:p>
        </p:txBody>
      </p:sp>
      <p:sp>
        <p:nvSpPr>
          <p:cNvPr id="276" name="Google Shape;276;p28"/>
          <p:cNvSpPr/>
          <p:nvPr/>
        </p:nvSpPr>
        <p:spPr>
          <a:xfrm>
            <a:off x="4231719" y="4351377"/>
            <a:ext cx="2835235" cy="354330"/>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E0D6DE"/>
              </a:buClr>
              <a:buSzPts val="2200"/>
              <a:buFont typeface="Sora"/>
              <a:buNone/>
            </a:pPr>
            <a:r>
              <a:rPr lang="en-US" sz="2200" b="0" i="0" u="none" strike="noStrike" cap="none">
                <a:solidFill>
                  <a:srgbClr val="E0D6DE"/>
                </a:solidFill>
                <a:latin typeface="Sora"/>
                <a:ea typeface="Sora"/>
                <a:cs typeface="Sora"/>
                <a:sym typeface="Sora"/>
              </a:rPr>
              <a:t>Black Incarceration</a:t>
            </a:r>
            <a:endParaRPr sz="2200" b="0" i="0" u="none" strike="noStrike" cap="none"/>
          </a:p>
        </p:txBody>
      </p:sp>
      <p:sp>
        <p:nvSpPr>
          <p:cNvPr id="277" name="Google Shape;277;p28"/>
          <p:cNvSpPr/>
          <p:nvPr/>
        </p:nvSpPr>
        <p:spPr>
          <a:xfrm>
            <a:off x="4125278" y="4841796"/>
            <a:ext cx="3048119" cy="725805"/>
          </a:xfrm>
          <a:prstGeom prst="rect">
            <a:avLst/>
          </a:prstGeom>
          <a:noFill/>
          <a:ln>
            <a:noFill/>
          </a:ln>
        </p:spPr>
        <p:txBody>
          <a:bodyPr spcFirstLastPara="1" wrap="square" lIns="0" tIns="0" rIns="0" bIns="0" anchor="t" anchorCtr="0">
            <a:noAutofit/>
          </a:bodyPr>
          <a:lstStyle/>
          <a:p>
            <a:pPr marL="0" marR="0" lvl="0" indent="0" algn="ctr"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Per 100,000 residents in Massachusetts</a:t>
            </a:r>
            <a:endParaRPr sz="1750" b="0" i="0" u="none" strike="noStrike" cap="none"/>
          </a:p>
        </p:txBody>
      </p:sp>
      <p:sp>
        <p:nvSpPr>
          <p:cNvPr id="278" name="Google Shape;278;p28"/>
          <p:cNvSpPr/>
          <p:nvPr/>
        </p:nvSpPr>
        <p:spPr>
          <a:xfrm>
            <a:off x="7456884" y="3319582"/>
            <a:ext cx="3048119" cy="74842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0D6DE"/>
              </a:buClr>
              <a:buSzPts val="5850"/>
              <a:buFont typeface="Sora"/>
              <a:buNone/>
            </a:pPr>
            <a:r>
              <a:rPr lang="en-US" sz="5850" b="0" i="0" u="none" strike="noStrike" cap="none">
                <a:solidFill>
                  <a:srgbClr val="E0D6DE"/>
                </a:solidFill>
                <a:latin typeface="Sora"/>
                <a:ea typeface="Sora"/>
                <a:cs typeface="Sora"/>
                <a:sym typeface="Sora"/>
              </a:rPr>
              <a:t>196</a:t>
            </a:r>
            <a:endParaRPr sz="5850" b="0" i="0" u="none" strike="noStrike" cap="none"/>
          </a:p>
        </p:txBody>
      </p:sp>
      <p:sp>
        <p:nvSpPr>
          <p:cNvPr id="279" name="Google Shape;279;p28"/>
          <p:cNvSpPr/>
          <p:nvPr/>
        </p:nvSpPr>
        <p:spPr>
          <a:xfrm>
            <a:off x="7546419" y="4351377"/>
            <a:ext cx="2868930" cy="354330"/>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E0D6DE"/>
              </a:buClr>
              <a:buSzPts val="2200"/>
              <a:buFont typeface="Sora"/>
              <a:buNone/>
            </a:pPr>
            <a:r>
              <a:rPr lang="en-US" sz="2200" b="0" i="0" u="none" strike="noStrike" cap="none">
                <a:solidFill>
                  <a:srgbClr val="E0D6DE"/>
                </a:solidFill>
                <a:latin typeface="Sora"/>
                <a:ea typeface="Sora"/>
                <a:cs typeface="Sora"/>
                <a:sym typeface="Sora"/>
              </a:rPr>
              <a:t>White Incarceration</a:t>
            </a:r>
            <a:endParaRPr sz="2200" b="0" i="0" u="none" strike="noStrike" cap="none"/>
          </a:p>
        </p:txBody>
      </p:sp>
      <p:sp>
        <p:nvSpPr>
          <p:cNvPr id="280" name="Google Shape;280;p28"/>
          <p:cNvSpPr/>
          <p:nvPr/>
        </p:nvSpPr>
        <p:spPr>
          <a:xfrm>
            <a:off x="7456884" y="4841796"/>
            <a:ext cx="3048119" cy="725805"/>
          </a:xfrm>
          <a:prstGeom prst="rect">
            <a:avLst/>
          </a:prstGeom>
          <a:noFill/>
          <a:ln>
            <a:noFill/>
          </a:ln>
        </p:spPr>
        <p:txBody>
          <a:bodyPr spcFirstLastPara="1" wrap="square" lIns="0" tIns="0" rIns="0" bIns="0" anchor="t" anchorCtr="0">
            <a:noAutofit/>
          </a:bodyPr>
          <a:lstStyle/>
          <a:p>
            <a:pPr marL="0" marR="0" lvl="0" indent="0" algn="ctr"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Per 100,000 residents in Massachusetts</a:t>
            </a:r>
            <a:endParaRPr sz="1750" b="0" i="0" u="none" strike="noStrike" cap="none"/>
          </a:p>
        </p:txBody>
      </p:sp>
      <p:sp>
        <p:nvSpPr>
          <p:cNvPr id="281" name="Google Shape;281;p28"/>
          <p:cNvSpPr/>
          <p:nvPr/>
        </p:nvSpPr>
        <p:spPr>
          <a:xfrm>
            <a:off x="10788491" y="3319582"/>
            <a:ext cx="3048119" cy="74842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E0D6DE"/>
              </a:buClr>
              <a:buSzPts val="5850"/>
              <a:buFont typeface="Sora"/>
              <a:buNone/>
            </a:pPr>
            <a:r>
              <a:rPr lang="en-US" sz="5850" b="0" i="0" u="none" strike="noStrike" cap="none">
                <a:solidFill>
                  <a:srgbClr val="E0D6DE"/>
                </a:solidFill>
                <a:latin typeface="Sora"/>
                <a:ea typeface="Sora"/>
                <a:cs typeface="Sora"/>
                <a:sym typeface="Sora"/>
              </a:rPr>
              <a:t>3%</a:t>
            </a:r>
            <a:endParaRPr sz="5850" b="0" i="0" u="none" strike="noStrike" cap="none"/>
          </a:p>
        </p:txBody>
      </p:sp>
      <p:sp>
        <p:nvSpPr>
          <p:cNvPr id="282" name="Google Shape;282;p28"/>
          <p:cNvSpPr/>
          <p:nvPr/>
        </p:nvSpPr>
        <p:spPr>
          <a:xfrm>
            <a:off x="10845165" y="4351377"/>
            <a:ext cx="2934653" cy="354330"/>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E0D6DE"/>
              </a:buClr>
              <a:buSzPts val="2200"/>
              <a:buFont typeface="Sora"/>
              <a:buNone/>
            </a:pPr>
            <a:r>
              <a:rPr lang="en-US" sz="2200" b="0" i="0" u="none" strike="noStrike" cap="none">
                <a:solidFill>
                  <a:srgbClr val="E0D6DE"/>
                </a:solidFill>
                <a:latin typeface="Sora"/>
                <a:ea typeface="Sora"/>
                <a:cs typeface="Sora"/>
                <a:sym typeface="Sora"/>
              </a:rPr>
              <a:t>Business Ownership</a:t>
            </a:r>
            <a:endParaRPr sz="2200" b="0" i="0" u="none" strike="noStrike" cap="none"/>
          </a:p>
        </p:txBody>
      </p:sp>
      <p:sp>
        <p:nvSpPr>
          <p:cNvPr id="283" name="Google Shape;283;p28"/>
          <p:cNvSpPr/>
          <p:nvPr/>
        </p:nvSpPr>
        <p:spPr>
          <a:xfrm>
            <a:off x="10788491" y="4841796"/>
            <a:ext cx="3048119" cy="725805"/>
          </a:xfrm>
          <a:prstGeom prst="rect">
            <a:avLst/>
          </a:prstGeom>
          <a:noFill/>
          <a:ln>
            <a:noFill/>
          </a:ln>
        </p:spPr>
        <p:txBody>
          <a:bodyPr spcFirstLastPara="1" wrap="square" lIns="0" tIns="0" rIns="0" bIns="0" anchor="t" anchorCtr="0">
            <a:noAutofit/>
          </a:bodyPr>
          <a:lstStyle/>
          <a:p>
            <a:pPr marL="0" marR="0" lvl="0" indent="0" algn="ctr"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Black-owned businesses in Boston metro</a:t>
            </a:r>
            <a:endParaRPr sz="1750" b="0" i="0" u="none" strike="noStrike" cap="none"/>
          </a:p>
        </p:txBody>
      </p:sp>
      <p:sp>
        <p:nvSpPr>
          <p:cNvPr id="284" name="Google Shape;284;p28"/>
          <p:cNvSpPr/>
          <p:nvPr/>
        </p:nvSpPr>
        <p:spPr>
          <a:xfrm>
            <a:off x="793790" y="5822752"/>
            <a:ext cx="13042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SzPts val="1750"/>
              <a:buFont typeface="Arial"/>
              <a:buNone/>
            </a:pPr>
            <a:endParaRPr sz="1750" b="0" i="0" u="none" strike="noStrike" cap="non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29"/>
          <p:cNvSpPr/>
          <p:nvPr/>
        </p:nvSpPr>
        <p:spPr>
          <a:xfrm>
            <a:off x="604123" y="475417"/>
            <a:ext cx="10608945" cy="539353"/>
          </a:xfrm>
          <a:prstGeom prst="rect">
            <a:avLst/>
          </a:prstGeom>
          <a:noFill/>
          <a:ln>
            <a:noFill/>
          </a:ln>
        </p:spPr>
        <p:txBody>
          <a:bodyPr spcFirstLastPara="1" wrap="square" lIns="0" tIns="0" rIns="0" bIns="0" anchor="t" anchorCtr="0">
            <a:noAutofit/>
          </a:bodyPr>
          <a:lstStyle/>
          <a:p>
            <a:pPr marL="0" marR="0" lvl="0" indent="0" algn="l" rtl="0">
              <a:lnSpc>
                <a:spcPct val="125373"/>
              </a:lnSpc>
              <a:spcBef>
                <a:spcPts val="0"/>
              </a:spcBef>
              <a:spcAft>
                <a:spcPts val="0"/>
              </a:spcAft>
              <a:buClr>
                <a:srgbClr val="97B8FF"/>
              </a:buClr>
              <a:buSzPts val="3350"/>
              <a:buFont typeface="Sora"/>
              <a:buNone/>
            </a:pPr>
            <a:r>
              <a:rPr lang="en-US" sz="3350" b="0" i="0" u="none" strike="noStrike" cap="none">
                <a:solidFill>
                  <a:srgbClr val="97B8FF"/>
                </a:solidFill>
                <a:latin typeface="Sora"/>
                <a:ea typeface="Sora"/>
                <a:cs typeface="Sora"/>
                <a:sym typeface="Sora"/>
              </a:rPr>
              <a:t>Why Freedmen Status Warrants Legal Protection</a:t>
            </a:r>
            <a:endParaRPr sz="3350" b="0" i="0" u="none" strike="noStrike" cap="none"/>
          </a:p>
        </p:txBody>
      </p:sp>
      <p:pic>
        <p:nvPicPr>
          <p:cNvPr id="291" name="Google Shape;291;p29" descr="preencoded.png"/>
          <p:cNvPicPr preferRelativeResize="0"/>
          <p:nvPr/>
        </p:nvPicPr>
        <p:blipFill rotWithShape="1">
          <a:blip r:embed="rId3">
            <a:alphaModFix/>
          </a:blip>
          <a:srcRect/>
          <a:stretch/>
        </p:blipFill>
        <p:spPr>
          <a:xfrm>
            <a:off x="3129082" y="1359932"/>
            <a:ext cx="1660922" cy="994410"/>
          </a:xfrm>
          <a:prstGeom prst="rect">
            <a:avLst/>
          </a:prstGeom>
          <a:noFill/>
          <a:ln>
            <a:noFill/>
          </a:ln>
        </p:spPr>
      </p:pic>
      <p:pic>
        <p:nvPicPr>
          <p:cNvPr id="292" name="Google Shape;292;p29" descr="preencoded.png"/>
          <p:cNvPicPr preferRelativeResize="0"/>
          <p:nvPr/>
        </p:nvPicPr>
        <p:blipFill rotWithShape="1">
          <a:blip r:embed="rId4">
            <a:alphaModFix/>
          </a:blip>
          <a:srcRect/>
          <a:stretch/>
        </p:blipFill>
        <p:spPr>
          <a:xfrm>
            <a:off x="3838099" y="1828681"/>
            <a:ext cx="242649" cy="303371"/>
          </a:xfrm>
          <a:prstGeom prst="rect">
            <a:avLst/>
          </a:prstGeom>
          <a:noFill/>
          <a:ln>
            <a:noFill/>
          </a:ln>
        </p:spPr>
      </p:pic>
      <p:sp>
        <p:nvSpPr>
          <p:cNvPr id="293" name="Google Shape;293;p29"/>
          <p:cNvSpPr/>
          <p:nvPr/>
        </p:nvSpPr>
        <p:spPr>
          <a:xfrm>
            <a:off x="4962525" y="1532453"/>
            <a:ext cx="2506623" cy="269677"/>
          </a:xfrm>
          <a:prstGeom prst="rect">
            <a:avLst/>
          </a:prstGeom>
          <a:noFill/>
          <a:ln>
            <a:noFill/>
          </a:ln>
        </p:spPr>
        <p:txBody>
          <a:bodyPr spcFirstLastPara="1" wrap="square" lIns="0" tIns="0" rIns="0" bIns="0" anchor="t" anchorCtr="0">
            <a:noAutofit/>
          </a:bodyPr>
          <a:lstStyle/>
          <a:p>
            <a:pPr marL="0" marR="0" lvl="0" indent="0" algn="l" rtl="0">
              <a:lnSpc>
                <a:spcPct val="127272"/>
              </a:lnSpc>
              <a:spcBef>
                <a:spcPts val="0"/>
              </a:spcBef>
              <a:spcAft>
                <a:spcPts val="0"/>
              </a:spcAft>
              <a:buClr>
                <a:srgbClr val="E0D6DE"/>
              </a:buClr>
              <a:buSzPts val="1650"/>
              <a:buFont typeface="Sora"/>
              <a:buNone/>
            </a:pPr>
            <a:r>
              <a:rPr lang="en-US" sz="1650" b="0" i="0" u="none" strike="noStrike" cap="none">
                <a:solidFill>
                  <a:srgbClr val="E0D6DE"/>
                </a:solidFill>
                <a:latin typeface="Sora"/>
                <a:ea typeface="Sora"/>
                <a:cs typeface="Sora"/>
                <a:sym typeface="Sora"/>
              </a:rPr>
              <a:t>Protected Class Status</a:t>
            </a:r>
            <a:endParaRPr sz="1650" b="0" i="0" u="none" strike="noStrike" cap="none"/>
          </a:p>
        </p:txBody>
      </p:sp>
      <p:sp>
        <p:nvSpPr>
          <p:cNvPr id="294" name="Google Shape;294;p29"/>
          <p:cNvSpPr/>
          <p:nvPr/>
        </p:nvSpPr>
        <p:spPr>
          <a:xfrm>
            <a:off x="4962525" y="1905595"/>
            <a:ext cx="3430310" cy="276225"/>
          </a:xfrm>
          <a:prstGeom prst="rect">
            <a:avLst/>
          </a:prstGeom>
          <a:noFill/>
          <a:ln>
            <a:noFill/>
          </a:ln>
        </p:spPr>
        <p:txBody>
          <a:bodyPr spcFirstLastPara="1" wrap="square" lIns="0" tIns="0" rIns="0" bIns="0" anchor="t" anchorCtr="0">
            <a:noAutofit/>
          </a:bodyPr>
          <a:lstStyle/>
          <a:p>
            <a:pPr marL="0" marR="0" lvl="0" indent="0" algn="l" rtl="0">
              <a:lnSpc>
                <a:spcPct val="159259"/>
              </a:lnSpc>
              <a:spcBef>
                <a:spcPts val="0"/>
              </a:spcBef>
              <a:spcAft>
                <a:spcPts val="0"/>
              </a:spcAft>
              <a:buClr>
                <a:srgbClr val="E0D6DE"/>
              </a:buClr>
              <a:buSzPts val="1350"/>
              <a:buFont typeface="Noto Sans TC"/>
              <a:buNone/>
            </a:pPr>
            <a:r>
              <a:rPr lang="en-US" sz="1350" b="0" i="0" u="none" strike="noStrike" cap="none">
                <a:solidFill>
                  <a:srgbClr val="E0D6DE"/>
                </a:solidFill>
                <a:latin typeface="Noto Sans TC"/>
                <a:ea typeface="Noto Sans TC"/>
                <a:cs typeface="Noto Sans TC"/>
                <a:sym typeface="Noto Sans TC"/>
              </a:rPr>
              <a:t>Recognizing Freedmen as a protected class</a:t>
            </a:r>
            <a:endParaRPr sz="1350" b="0" i="0" u="none" strike="noStrike" cap="none"/>
          </a:p>
        </p:txBody>
      </p:sp>
      <p:sp>
        <p:nvSpPr>
          <p:cNvPr id="295" name="Google Shape;295;p29"/>
          <p:cNvSpPr/>
          <p:nvPr/>
        </p:nvSpPr>
        <p:spPr>
          <a:xfrm>
            <a:off x="4833104" y="2366367"/>
            <a:ext cx="9150072" cy="11430"/>
          </a:xfrm>
          <a:prstGeom prst="roundRect">
            <a:avLst>
              <a:gd name="adj" fmla="val 226530"/>
            </a:avLst>
          </a:prstGeom>
          <a:solidFill>
            <a:srgbClr val="3F3F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6" name="Google Shape;296;p29" descr="preencoded.png"/>
          <p:cNvPicPr preferRelativeResize="0"/>
          <p:nvPr/>
        </p:nvPicPr>
        <p:blipFill rotWithShape="1">
          <a:blip r:embed="rId5">
            <a:alphaModFix/>
          </a:blip>
          <a:srcRect/>
          <a:stretch/>
        </p:blipFill>
        <p:spPr>
          <a:xfrm>
            <a:off x="2298621" y="2397442"/>
            <a:ext cx="3321963" cy="994410"/>
          </a:xfrm>
          <a:prstGeom prst="rect">
            <a:avLst/>
          </a:prstGeom>
          <a:noFill/>
          <a:ln>
            <a:noFill/>
          </a:ln>
        </p:spPr>
      </p:pic>
      <p:pic>
        <p:nvPicPr>
          <p:cNvPr id="297" name="Google Shape;297;p29" descr="preencoded.png"/>
          <p:cNvPicPr preferRelativeResize="0"/>
          <p:nvPr/>
        </p:nvPicPr>
        <p:blipFill rotWithShape="1">
          <a:blip r:embed="rId6">
            <a:alphaModFix/>
          </a:blip>
          <a:srcRect/>
          <a:stretch/>
        </p:blipFill>
        <p:spPr>
          <a:xfrm>
            <a:off x="3838218" y="2742962"/>
            <a:ext cx="242649" cy="303371"/>
          </a:xfrm>
          <a:prstGeom prst="rect">
            <a:avLst/>
          </a:prstGeom>
          <a:noFill/>
          <a:ln>
            <a:noFill/>
          </a:ln>
        </p:spPr>
      </p:pic>
      <p:sp>
        <p:nvSpPr>
          <p:cNvPr id="298" name="Google Shape;298;p29"/>
          <p:cNvSpPr/>
          <p:nvPr/>
        </p:nvSpPr>
        <p:spPr>
          <a:xfrm>
            <a:off x="5793105" y="2569964"/>
            <a:ext cx="2871073" cy="269677"/>
          </a:xfrm>
          <a:prstGeom prst="rect">
            <a:avLst/>
          </a:prstGeom>
          <a:noFill/>
          <a:ln>
            <a:noFill/>
          </a:ln>
        </p:spPr>
        <p:txBody>
          <a:bodyPr spcFirstLastPara="1" wrap="square" lIns="0" tIns="0" rIns="0" bIns="0" anchor="t" anchorCtr="0">
            <a:noAutofit/>
          </a:bodyPr>
          <a:lstStyle/>
          <a:p>
            <a:pPr marL="0" marR="0" lvl="0" indent="0" algn="l" rtl="0">
              <a:lnSpc>
                <a:spcPct val="127272"/>
              </a:lnSpc>
              <a:spcBef>
                <a:spcPts val="0"/>
              </a:spcBef>
              <a:spcAft>
                <a:spcPts val="0"/>
              </a:spcAft>
              <a:buClr>
                <a:srgbClr val="E0D6DE"/>
              </a:buClr>
              <a:buSzPts val="1650"/>
              <a:buFont typeface="Sora"/>
              <a:buNone/>
            </a:pPr>
            <a:r>
              <a:rPr lang="en-US" sz="1650" b="0" i="0" u="none" strike="noStrike" cap="none">
                <a:solidFill>
                  <a:srgbClr val="E0D6DE"/>
                </a:solidFill>
                <a:latin typeface="Sora"/>
                <a:ea typeface="Sora"/>
                <a:cs typeface="Sora"/>
                <a:sym typeface="Sora"/>
              </a:rPr>
              <a:t>Supreme Court Precedent</a:t>
            </a:r>
            <a:endParaRPr sz="1650" b="0" i="0" u="none" strike="noStrike" cap="none"/>
          </a:p>
        </p:txBody>
      </p:sp>
      <p:sp>
        <p:nvSpPr>
          <p:cNvPr id="299" name="Google Shape;299;p29"/>
          <p:cNvSpPr/>
          <p:nvPr/>
        </p:nvSpPr>
        <p:spPr>
          <a:xfrm>
            <a:off x="5793105" y="2943106"/>
            <a:ext cx="4099917" cy="276225"/>
          </a:xfrm>
          <a:prstGeom prst="rect">
            <a:avLst/>
          </a:prstGeom>
          <a:noFill/>
          <a:ln>
            <a:noFill/>
          </a:ln>
        </p:spPr>
        <p:txBody>
          <a:bodyPr spcFirstLastPara="1" wrap="square" lIns="0" tIns="0" rIns="0" bIns="0" anchor="t" anchorCtr="0">
            <a:noAutofit/>
          </a:bodyPr>
          <a:lstStyle/>
          <a:p>
            <a:pPr marL="0" marR="0" lvl="0" indent="0" algn="l" rtl="0">
              <a:lnSpc>
                <a:spcPct val="159259"/>
              </a:lnSpc>
              <a:spcBef>
                <a:spcPts val="0"/>
              </a:spcBef>
              <a:spcAft>
                <a:spcPts val="0"/>
              </a:spcAft>
              <a:buClr>
                <a:srgbClr val="E0D6DE"/>
              </a:buClr>
              <a:buSzPts val="1350"/>
              <a:buFont typeface="Noto Sans TC"/>
              <a:buNone/>
            </a:pPr>
            <a:r>
              <a:rPr lang="en-US" sz="1350" b="0" i="0" u="none" strike="noStrike" cap="none">
                <a:solidFill>
                  <a:srgbClr val="E0D6DE"/>
                </a:solidFill>
                <a:latin typeface="Noto Sans TC"/>
                <a:ea typeface="Noto Sans TC"/>
                <a:cs typeface="Noto Sans TC"/>
                <a:sym typeface="Noto Sans TC"/>
              </a:rPr>
              <a:t>Kavanaugh, Thomas distinguish Freedmen benefits</a:t>
            </a:r>
            <a:endParaRPr sz="1350" b="0" i="0" u="none" strike="noStrike" cap="none"/>
          </a:p>
        </p:txBody>
      </p:sp>
      <p:sp>
        <p:nvSpPr>
          <p:cNvPr id="300" name="Google Shape;300;p29"/>
          <p:cNvSpPr/>
          <p:nvPr/>
        </p:nvSpPr>
        <p:spPr>
          <a:xfrm>
            <a:off x="5663684" y="3403878"/>
            <a:ext cx="8319492" cy="11430"/>
          </a:xfrm>
          <a:prstGeom prst="roundRect">
            <a:avLst>
              <a:gd name="adj" fmla="val 226530"/>
            </a:avLst>
          </a:prstGeom>
          <a:solidFill>
            <a:srgbClr val="3F3F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1" name="Google Shape;301;p29" descr="preencoded.png"/>
          <p:cNvPicPr preferRelativeResize="0"/>
          <p:nvPr/>
        </p:nvPicPr>
        <p:blipFill rotWithShape="1">
          <a:blip r:embed="rId7">
            <a:alphaModFix/>
          </a:blip>
          <a:srcRect/>
          <a:stretch/>
        </p:blipFill>
        <p:spPr>
          <a:xfrm>
            <a:off x="1468160" y="3434953"/>
            <a:ext cx="4982885" cy="994410"/>
          </a:xfrm>
          <a:prstGeom prst="rect">
            <a:avLst/>
          </a:prstGeom>
          <a:noFill/>
          <a:ln>
            <a:noFill/>
          </a:ln>
        </p:spPr>
      </p:pic>
      <p:pic>
        <p:nvPicPr>
          <p:cNvPr id="302" name="Google Shape;302;p29" descr="preencoded.png"/>
          <p:cNvPicPr preferRelativeResize="0"/>
          <p:nvPr/>
        </p:nvPicPr>
        <p:blipFill rotWithShape="1">
          <a:blip r:embed="rId8">
            <a:alphaModFix/>
          </a:blip>
          <a:srcRect/>
          <a:stretch/>
        </p:blipFill>
        <p:spPr>
          <a:xfrm>
            <a:off x="3838218" y="3780473"/>
            <a:ext cx="242649" cy="303371"/>
          </a:xfrm>
          <a:prstGeom prst="rect">
            <a:avLst/>
          </a:prstGeom>
          <a:noFill/>
          <a:ln>
            <a:noFill/>
          </a:ln>
        </p:spPr>
      </p:pic>
      <p:sp>
        <p:nvSpPr>
          <p:cNvPr id="303" name="Google Shape;303;p29"/>
          <p:cNvSpPr/>
          <p:nvPr/>
        </p:nvSpPr>
        <p:spPr>
          <a:xfrm>
            <a:off x="6623566" y="3607475"/>
            <a:ext cx="2694503" cy="269677"/>
          </a:xfrm>
          <a:prstGeom prst="rect">
            <a:avLst/>
          </a:prstGeom>
          <a:noFill/>
          <a:ln>
            <a:noFill/>
          </a:ln>
        </p:spPr>
        <p:txBody>
          <a:bodyPr spcFirstLastPara="1" wrap="square" lIns="0" tIns="0" rIns="0" bIns="0" anchor="t" anchorCtr="0">
            <a:noAutofit/>
          </a:bodyPr>
          <a:lstStyle/>
          <a:p>
            <a:pPr marL="0" marR="0" lvl="0" indent="0" algn="l" rtl="0">
              <a:lnSpc>
                <a:spcPct val="127272"/>
              </a:lnSpc>
              <a:spcBef>
                <a:spcPts val="0"/>
              </a:spcBef>
              <a:spcAft>
                <a:spcPts val="0"/>
              </a:spcAft>
              <a:buClr>
                <a:srgbClr val="E0D6DE"/>
              </a:buClr>
              <a:buSzPts val="1650"/>
              <a:buFont typeface="Sora"/>
              <a:buNone/>
            </a:pPr>
            <a:r>
              <a:rPr lang="en-US" sz="1650" b="0" i="0" u="none" strike="noStrike" cap="none">
                <a:solidFill>
                  <a:srgbClr val="E0D6DE"/>
                </a:solidFill>
                <a:latin typeface="Sora"/>
                <a:ea typeface="Sora"/>
                <a:cs typeface="Sora"/>
                <a:sym typeface="Sora"/>
              </a:rPr>
              <a:t>Constitutional Authority</a:t>
            </a:r>
            <a:endParaRPr sz="1650" b="0" i="0" u="none" strike="noStrike" cap="none"/>
          </a:p>
        </p:txBody>
      </p:sp>
      <p:sp>
        <p:nvSpPr>
          <p:cNvPr id="304" name="Google Shape;304;p29"/>
          <p:cNvSpPr/>
          <p:nvPr/>
        </p:nvSpPr>
        <p:spPr>
          <a:xfrm>
            <a:off x="6623566" y="3980617"/>
            <a:ext cx="3838099" cy="276225"/>
          </a:xfrm>
          <a:prstGeom prst="rect">
            <a:avLst/>
          </a:prstGeom>
          <a:noFill/>
          <a:ln>
            <a:noFill/>
          </a:ln>
        </p:spPr>
        <p:txBody>
          <a:bodyPr spcFirstLastPara="1" wrap="square" lIns="0" tIns="0" rIns="0" bIns="0" anchor="t" anchorCtr="0">
            <a:noAutofit/>
          </a:bodyPr>
          <a:lstStyle/>
          <a:p>
            <a:pPr marL="0" marR="0" lvl="0" indent="0" algn="l" rtl="0">
              <a:lnSpc>
                <a:spcPct val="159259"/>
              </a:lnSpc>
              <a:spcBef>
                <a:spcPts val="0"/>
              </a:spcBef>
              <a:spcAft>
                <a:spcPts val="0"/>
              </a:spcAft>
              <a:buClr>
                <a:srgbClr val="E0D6DE"/>
              </a:buClr>
              <a:buSzPts val="1350"/>
              <a:buFont typeface="Noto Sans TC"/>
              <a:buNone/>
            </a:pPr>
            <a:r>
              <a:rPr lang="en-US" sz="1350" b="0" i="0" u="none" strike="noStrike" cap="none">
                <a:solidFill>
                  <a:srgbClr val="E0D6DE"/>
                </a:solidFill>
                <a:latin typeface="Noto Sans TC"/>
                <a:ea typeface="Noto Sans TC"/>
                <a:cs typeface="Noto Sans TC"/>
                <a:sym typeface="Noto Sans TC"/>
              </a:rPr>
              <a:t>13th Amendment Section 2 empowers Congress</a:t>
            </a:r>
            <a:endParaRPr sz="1350" b="0" i="0" u="none" strike="noStrike" cap="none"/>
          </a:p>
        </p:txBody>
      </p:sp>
      <p:sp>
        <p:nvSpPr>
          <p:cNvPr id="305" name="Google Shape;305;p29"/>
          <p:cNvSpPr/>
          <p:nvPr/>
        </p:nvSpPr>
        <p:spPr>
          <a:xfrm>
            <a:off x="6494145" y="4441388"/>
            <a:ext cx="7489031" cy="11430"/>
          </a:xfrm>
          <a:prstGeom prst="roundRect">
            <a:avLst>
              <a:gd name="adj" fmla="val 226530"/>
            </a:avLst>
          </a:prstGeom>
          <a:solidFill>
            <a:srgbClr val="3F3F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6" name="Google Shape;306;p29" descr="preencoded.png"/>
          <p:cNvPicPr preferRelativeResize="0"/>
          <p:nvPr/>
        </p:nvPicPr>
        <p:blipFill rotWithShape="1">
          <a:blip r:embed="rId9">
            <a:alphaModFix/>
          </a:blip>
          <a:srcRect/>
          <a:stretch/>
        </p:blipFill>
        <p:spPr>
          <a:xfrm>
            <a:off x="637580" y="4472464"/>
            <a:ext cx="6643926" cy="994410"/>
          </a:xfrm>
          <a:prstGeom prst="rect">
            <a:avLst/>
          </a:prstGeom>
          <a:noFill/>
          <a:ln>
            <a:noFill/>
          </a:ln>
        </p:spPr>
      </p:pic>
      <p:pic>
        <p:nvPicPr>
          <p:cNvPr id="307" name="Google Shape;307;p29" descr="preencoded.png"/>
          <p:cNvPicPr preferRelativeResize="0"/>
          <p:nvPr/>
        </p:nvPicPr>
        <p:blipFill rotWithShape="1">
          <a:blip r:embed="rId10">
            <a:alphaModFix/>
          </a:blip>
          <a:srcRect/>
          <a:stretch/>
        </p:blipFill>
        <p:spPr>
          <a:xfrm>
            <a:off x="3838218" y="4817983"/>
            <a:ext cx="242649" cy="303371"/>
          </a:xfrm>
          <a:prstGeom prst="rect">
            <a:avLst/>
          </a:prstGeom>
          <a:noFill/>
          <a:ln>
            <a:noFill/>
          </a:ln>
        </p:spPr>
      </p:pic>
      <p:sp>
        <p:nvSpPr>
          <p:cNvPr id="308" name="Google Shape;308;p29"/>
          <p:cNvSpPr/>
          <p:nvPr/>
        </p:nvSpPr>
        <p:spPr>
          <a:xfrm>
            <a:off x="7454027" y="4644985"/>
            <a:ext cx="2261711" cy="269677"/>
          </a:xfrm>
          <a:prstGeom prst="rect">
            <a:avLst/>
          </a:prstGeom>
          <a:noFill/>
          <a:ln>
            <a:noFill/>
          </a:ln>
        </p:spPr>
        <p:txBody>
          <a:bodyPr spcFirstLastPara="1" wrap="square" lIns="0" tIns="0" rIns="0" bIns="0" anchor="t" anchorCtr="0">
            <a:noAutofit/>
          </a:bodyPr>
          <a:lstStyle/>
          <a:p>
            <a:pPr marL="0" marR="0" lvl="0" indent="0" algn="l" rtl="0">
              <a:lnSpc>
                <a:spcPct val="127272"/>
              </a:lnSpc>
              <a:spcBef>
                <a:spcPts val="0"/>
              </a:spcBef>
              <a:spcAft>
                <a:spcPts val="0"/>
              </a:spcAft>
              <a:buClr>
                <a:srgbClr val="E0D6DE"/>
              </a:buClr>
              <a:buSzPts val="1650"/>
              <a:buFont typeface="Sora"/>
              <a:buNone/>
            </a:pPr>
            <a:r>
              <a:rPr lang="en-US" sz="1650" b="0" i="0" u="none" strike="noStrike" cap="none">
                <a:solidFill>
                  <a:srgbClr val="E0D6DE"/>
                </a:solidFill>
                <a:latin typeface="Sora"/>
                <a:ea typeface="Sora"/>
                <a:cs typeface="Sora"/>
                <a:sym typeface="Sora"/>
              </a:rPr>
              <a:t>Historical Precedent</a:t>
            </a:r>
            <a:endParaRPr sz="1650" b="0" i="0" u="none" strike="noStrike" cap="none"/>
          </a:p>
        </p:txBody>
      </p:sp>
      <p:sp>
        <p:nvSpPr>
          <p:cNvPr id="309" name="Google Shape;309;p29"/>
          <p:cNvSpPr/>
          <p:nvPr/>
        </p:nvSpPr>
        <p:spPr>
          <a:xfrm>
            <a:off x="7454027" y="5018127"/>
            <a:ext cx="3970139" cy="276225"/>
          </a:xfrm>
          <a:prstGeom prst="rect">
            <a:avLst/>
          </a:prstGeom>
          <a:noFill/>
          <a:ln>
            <a:noFill/>
          </a:ln>
        </p:spPr>
        <p:txBody>
          <a:bodyPr spcFirstLastPara="1" wrap="square" lIns="0" tIns="0" rIns="0" bIns="0" anchor="t" anchorCtr="0">
            <a:noAutofit/>
          </a:bodyPr>
          <a:lstStyle/>
          <a:p>
            <a:pPr marL="0" marR="0" lvl="0" indent="0" algn="l" rtl="0">
              <a:lnSpc>
                <a:spcPct val="159259"/>
              </a:lnSpc>
              <a:spcBef>
                <a:spcPts val="0"/>
              </a:spcBef>
              <a:spcAft>
                <a:spcPts val="0"/>
              </a:spcAft>
              <a:buClr>
                <a:srgbClr val="E0D6DE"/>
              </a:buClr>
              <a:buSzPts val="1350"/>
              <a:buFont typeface="Noto Sans TC"/>
              <a:buNone/>
            </a:pPr>
            <a:r>
              <a:rPr lang="en-US" sz="1350" b="0" i="0" u="none" strike="noStrike" cap="none">
                <a:solidFill>
                  <a:srgbClr val="E0D6DE"/>
                </a:solidFill>
                <a:latin typeface="Noto Sans TC"/>
                <a:ea typeface="Noto Sans TC"/>
                <a:cs typeface="Noto Sans TC"/>
                <a:sym typeface="Noto Sans TC"/>
              </a:rPr>
              <a:t>Civil Liberties Act of 1988 for Japanese-Americans</a:t>
            </a:r>
            <a:endParaRPr sz="1350" b="0" i="0" u="none" strike="noStrike" cap="none"/>
          </a:p>
        </p:txBody>
      </p:sp>
      <p:sp>
        <p:nvSpPr>
          <p:cNvPr id="310" name="Google Shape;310;p29"/>
          <p:cNvSpPr/>
          <p:nvPr/>
        </p:nvSpPr>
        <p:spPr>
          <a:xfrm>
            <a:off x="604123" y="5661065"/>
            <a:ext cx="13422154" cy="276225"/>
          </a:xfrm>
          <a:prstGeom prst="rect">
            <a:avLst/>
          </a:prstGeom>
          <a:noFill/>
          <a:ln>
            <a:noFill/>
          </a:ln>
        </p:spPr>
        <p:txBody>
          <a:bodyPr spcFirstLastPara="1" wrap="square" lIns="0" tIns="0" rIns="0" bIns="0" anchor="t" anchorCtr="0">
            <a:noAutofit/>
          </a:bodyPr>
          <a:lstStyle/>
          <a:p>
            <a:pPr marL="342900" marR="0" lvl="0" indent="-342900" algn="l" rtl="0">
              <a:lnSpc>
                <a:spcPct val="159259"/>
              </a:lnSpc>
              <a:spcBef>
                <a:spcPts val="0"/>
              </a:spcBef>
              <a:spcAft>
                <a:spcPts val="0"/>
              </a:spcAft>
              <a:buClr>
                <a:srgbClr val="E0D6DE"/>
              </a:buClr>
              <a:buSzPts val="1350"/>
              <a:buFont typeface="Noto Sans TC"/>
              <a:buChar char="•"/>
            </a:pPr>
            <a:r>
              <a:rPr lang="en-US" sz="1350" b="0" i="0" u="none" strike="noStrike" cap="none">
                <a:solidFill>
                  <a:srgbClr val="E0D6DE"/>
                </a:solidFill>
                <a:latin typeface="Noto Sans TC"/>
                <a:ea typeface="Noto Sans TC"/>
                <a:cs typeface="Noto Sans TC"/>
                <a:sym typeface="Noto Sans TC"/>
              </a:rPr>
              <a:t>Section 2 of the 13th Amendment empowers Congress to eliminate "badges and incidents of slavery," providing explicit constitutional authority ¹.</a:t>
            </a:r>
            <a:endParaRPr sz="1350" b="0" i="0" u="none" strike="noStrike" cap="none"/>
          </a:p>
        </p:txBody>
      </p:sp>
      <p:sp>
        <p:nvSpPr>
          <p:cNvPr id="311" name="Google Shape;311;p29"/>
          <p:cNvSpPr/>
          <p:nvPr/>
        </p:nvSpPr>
        <p:spPr>
          <a:xfrm>
            <a:off x="604123" y="5997654"/>
            <a:ext cx="13422154" cy="276225"/>
          </a:xfrm>
          <a:prstGeom prst="rect">
            <a:avLst/>
          </a:prstGeom>
          <a:noFill/>
          <a:ln>
            <a:noFill/>
          </a:ln>
        </p:spPr>
        <p:txBody>
          <a:bodyPr spcFirstLastPara="1" wrap="square" lIns="0" tIns="0" rIns="0" bIns="0" anchor="t" anchorCtr="0">
            <a:noAutofit/>
          </a:bodyPr>
          <a:lstStyle/>
          <a:p>
            <a:pPr marL="0" marR="0" lvl="0" indent="0" algn="l" rtl="0">
              <a:lnSpc>
                <a:spcPct val="159259"/>
              </a:lnSpc>
              <a:spcBef>
                <a:spcPts val="0"/>
              </a:spcBef>
              <a:spcAft>
                <a:spcPts val="0"/>
              </a:spcAft>
              <a:buClr>
                <a:srgbClr val="E0D6DE"/>
              </a:buClr>
              <a:buSzPts val="1350"/>
              <a:buFont typeface="Noto Sans TC"/>
              <a:buNone/>
            </a:pPr>
            <a:r>
              <a:rPr lang="en-US" sz="1350" b="0" i="0" u="none" strike="noStrike" cap="none">
                <a:solidFill>
                  <a:srgbClr val="E0D6DE"/>
                </a:solidFill>
                <a:latin typeface="Noto Sans TC"/>
                <a:ea typeface="Noto Sans TC"/>
                <a:cs typeface="Noto Sans TC"/>
                <a:sym typeface="Noto Sans TC"/>
              </a:rPr>
              <a:t>Supreme Court language (Kavanaugh, Thomas in </a:t>
            </a:r>
            <a:r>
              <a:rPr lang="en-US" sz="1350" b="0" i="1" u="none" strike="noStrike" cap="none">
                <a:solidFill>
                  <a:srgbClr val="E0D6DE"/>
                </a:solidFill>
                <a:latin typeface="Noto Sans TC"/>
                <a:ea typeface="Noto Sans TC"/>
                <a:cs typeface="Noto Sans TC"/>
                <a:sym typeface="Noto Sans TC"/>
              </a:rPr>
              <a:t>SFFA</a:t>
            </a:r>
            <a:r>
              <a:rPr lang="en-US" sz="1350" b="0" i="0" u="none" strike="noStrike" cap="none">
                <a:solidFill>
                  <a:srgbClr val="E0D6DE"/>
                </a:solidFill>
                <a:latin typeface="Noto Sans TC"/>
                <a:ea typeface="Noto Sans TC"/>
                <a:cs typeface="Noto Sans TC"/>
                <a:sym typeface="Noto Sans TC"/>
              </a:rPr>
              <a:t>) distinguishes Freedmen benefits from race‑based preferences ².</a:t>
            </a:r>
            <a:endParaRPr sz="1350" b="0" i="0" u="none" strike="noStrike" cap="none"/>
          </a:p>
        </p:txBody>
      </p:sp>
      <p:sp>
        <p:nvSpPr>
          <p:cNvPr id="312" name="Google Shape;312;p29"/>
          <p:cNvSpPr/>
          <p:nvPr/>
        </p:nvSpPr>
        <p:spPr>
          <a:xfrm>
            <a:off x="604123" y="6334244"/>
            <a:ext cx="13422154" cy="276225"/>
          </a:xfrm>
          <a:prstGeom prst="rect">
            <a:avLst/>
          </a:prstGeom>
          <a:noFill/>
          <a:ln>
            <a:noFill/>
          </a:ln>
        </p:spPr>
        <p:txBody>
          <a:bodyPr spcFirstLastPara="1" wrap="square" lIns="0" tIns="0" rIns="0" bIns="0" anchor="t" anchorCtr="0">
            <a:noAutofit/>
          </a:bodyPr>
          <a:lstStyle/>
          <a:p>
            <a:pPr marL="342900" marR="0" lvl="0" indent="-342900" algn="l" rtl="0">
              <a:lnSpc>
                <a:spcPct val="159259"/>
              </a:lnSpc>
              <a:spcBef>
                <a:spcPts val="0"/>
              </a:spcBef>
              <a:spcAft>
                <a:spcPts val="0"/>
              </a:spcAft>
              <a:buClr>
                <a:srgbClr val="E0D6DE"/>
              </a:buClr>
              <a:buSzPts val="1350"/>
              <a:buFont typeface="Noto Sans TC"/>
              <a:buChar char="•"/>
            </a:pPr>
            <a:r>
              <a:rPr lang="en-US" sz="1350" b="0" i="0" u="none" strike="noStrike" cap="none">
                <a:solidFill>
                  <a:srgbClr val="E0D6DE"/>
                </a:solidFill>
                <a:latin typeface="Noto Sans TC"/>
                <a:ea typeface="Noto Sans TC"/>
                <a:cs typeface="Noto Sans TC"/>
                <a:sym typeface="Noto Sans TC"/>
              </a:rPr>
              <a:t>The Civil Liberties Act of 1988 established a working precedent for status‑based reparations ³.</a:t>
            </a:r>
            <a:endParaRPr sz="1350" b="0" i="0" u="none" strike="noStrike" cap="none"/>
          </a:p>
        </p:txBody>
      </p:sp>
      <p:sp>
        <p:nvSpPr>
          <p:cNvPr id="313" name="Google Shape;313;p29"/>
          <p:cNvSpPr/>
          <p:nvPr/>
        </p:nvSpPr>
        <p:spPr>
          <a:xfrm>
            <a:off x="604123" y="6670834"/>
            <a:ext cx="13422154" cy="276225"/>
          </a:xfrm>
          <a:prstGeom prst="rect">
            <a:avLst/>
          </a:prstGeom>
          <a:noFill/>
          <a:ln>
            <a:noFill/>
          </a:ln>
        </p:spPr>
        <p:txBody>
          <a:bodyPr spcFirstLastPara="1" wrap="square" lIns="0" tIns="0" rIns="0" bIns="0" anchor="t" anchorCtr="0">
            <a:noAutofit/>
          </a:bodyPr>
          <a:lstStyle/>
          <a:p>
            <a:pPr marL="342900" marR="0" lvl="0" indent="-342900" algn="l" rtl="0">
              <a:lnSpc>
                <a:spcPct val="159259"/>
              </a:lnSpc>
              <a:spcBef>
                <a:spcPts val="0"/>
              </a:spcBef>
              <a:spcAft>
                <a:spcPts val="0"/>
              </a:spcAft>
              <a:buClr>
                <a:srgbClr val="E0D6DE"/>
              </a:buClr>
              <a:buSzPts val="1350"/>
              <a:buFont typeface="Noto Sans TC"/>
              <a:buChar char="•"/>
            </a:pPr>
            <a:r>
              <a:rPr lang="en-US" sz="1350" b="0" i="0" u="none" strike="noStrike" cap="none">
                <a:solidFill>
                  <a:srgbClr val="E0D6DE"/>
                </a:solidFill>
                <a:latin typeface="Noto Sans TC"/>
                <a:ea typeface="Noto Sans TC"/>
                <a:cs typeface="Noto Sans TC"/>
                <a:sym typeface="Noto Sans TC"/>
              </a:rPr>
              <a:t>Recognizing Freedmen as a protected class can shield housing, contracting, and education programs from strict‑scrutiny challenges.</a:t>
            </a:r>
            <a:endParaRPr sz="1350" b="0" i="0" u="none" strike="noStrike" cap="none"/>
          </a:p>
        </p:txBody>
      </p:sp>
      <p:sp>
        <p:nvSpPr>
          <p:cNvPr id="314" name="Google Shape;314;p29"/>
          <p:cNvSpPr/>
          <p:nvPr/>
        </p:nvSpPr>
        <p:spPr>
          <a:xfrm>
            <a:off x="604123" y="7007423"/>
            <a:ext cx="13422154" cy="276225"/>
          </a:xfrm>
          <a:prstGeom prst="rect">
            <a:avLst/>
          </a:prstGeom>
          <a:noFill/>
          <a:ln>
            <a:noFill/>
          </a:ln>
        </p:spPr>
        <p:txBody>
          <a:bodyPr spcFirstLastPara="1" wrap="square" lIns="0" tIns="0" rIns="0" bIns="0" anchor="t" anchorCtr="0">
            <a:noAutofit/>
          </a:bodyPr>
          <a:lstStyle/>
          <a:p>
            <a:pPr marL="342900" marR="0" lvl="0" indent="-342900" algn="l" rtl="0">
              <a:lnSpc>
                <a:spcPct val="159259"/>
              </a:lnSpc>
              <a:spcBef>
                <a:spcPts val="0"/>
              </a:spcBef>
              <a:spcAft>
                <a:spcPts val="0"/>
              </a:spcAft>
              <a:buClr>
                <a:srgbClr val="E0D6DE"/>
              </a:buClr>
              <a:buSzPts val="1350"/>
              <a:buFont typeface="Noto Sans TC"/>
              <a:buChar char="•"/>
            </a:pPr>
            <a:r>
              <a:rPr lang="en-US" sz="1350" b="0" i="0" u="none" strike="noStrike" cap="none">
                <a:solidFill>
                  <a:srgbClr val="E0D6DE"/>
                </a:solidFill>
                <a:latin typeface="Noto Sans TC"/>
                <a:ea typeface="Noto Sans TC"/>
                <a:cs typeface="Noto Sans TC"/>
                <a:sym typeface="Noto Sans TC"/>
              </a:rPr>
              <a:t>Massachusetts bills H. 1696 and HD. 3879 give the Commonwealth a vehicle to codify Freedmen status at the state level.</a:t>
            </a:r>
            <a:endParaRPr sz="1350" b="0" i="0" u="none" strike="noStrike" cap="none"/>
          </a:p>
        </p:txBody>
      </p:sp>
      <p:sp>
        <p:nvSpPr>
          <p:cNvPr id="315" name="Google Shape;315;p29"/>
          <p:cNvSpPr/>
          <p:nvPr/>
        </p:nvSpPr>
        <p:spPr>
          <a:xfrm>
            <a:off x="604123" y="7477839"/>
            <a:ext cx="13422154" cy="276225"/>
          </a:xfrm>
          <a:prstGeom prst="rect">
            <a:avLst/>
          </a:prstGeom>
          <a:noFill/>
          <a:ln>
            <a:noFill/>
          </a:ln>
        </p:spPr>
        <p:txBody>
          <a:bodyPr spcFirstLastPara="1" wrap="square" lIns="0" tIns="0" rIns="0" bIns="0" anchor="t" anchorCtr="0">
            <a:noAutofit/>
          </a:bodyPr>
          <a:lstStyle/>
          <a:p>
            <a:pPr marL="0" marR="0" lvl="0" indent="0" algn="l" rtl="0">
              <a:lnSpc>
                <a:spcPct val="159259"/>
              </a:lnSpc>
              <a:spcBef>
                <a:spcPts val="0"/>
              </a:spcBef>
              <a:spcAft>
                <a:spcPts val="0"/>
              </a:spcAft>
              <a:buSzPts val="1350"/>
              <a:buFont typeface="Arial"/>
              <a:buNone/>
            </a:pPr>
            <a:endParaRPr sz="1350" b="0" i="0" u="none" strike="noStrike" cap="non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30"/>
          <p:cNvSpPr/>
          <p:nvPr/>
        </p:nvSpPr>
        <p:spPr>
          <a:xfrm>
            <a:off x="793790" y="1084540"/>
            <a:ext cx="11170563"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97B8FF"/>
              </a:buClr>
              <a:buSzPts val="4450"/>
              <a:buFont typeface="Sora"/>
              <a:buNone/>
            </a:pPr>
            <a:r>
              <a:rPr lang="en-US" sz="4450" b="0" i="0" u="none" strike="noStrike" cap="none">
                <a:solidFill>
                  <a:srgbClr val="97B8FF"/>
                </a:solidFill>
                <a:latin typeface="Sora"/>
                <a:ea typeface="Sora"/>
                <a:cs typeface="Sora"/>
                <a:sym typeface="Sora"/>
              </a:rPr>
              <a:t>Status‑Based vs. Race‑Based Programs</a:t>
            </a:r>
            <a:endParaRPr sz="4450" b="0" i="0" u="none" strike="noStrike" cap="none"/>
          </a:p>
        </p:txBody>
      </p:sp>
      <p:sp>
        <p:nvSpPr>
          <p:cNvPr id="322" name="Google Shape;322;p30"/>
          <p:cNvSpPr/>
          <p:nvPr/>
        </p:nvSpPr>
        <p:spPr>
          <a:xfrm>
            <a:off x="793790" y="2246948"/>
            <a:ext cx="13042821" cy="4280059"/>
          </a:xfrm>
          <a:prstGeom prst="roundRect">
            <a:avLst>
              <a:gd name="adj" fmla="val 795"/>
            </a:avLst>
          </a:prstGeom>
          <a:noFill/>
          <a:ln w="9525" cap="flat" cmpd="sng">
            <a:solidFill>
              <a:srgbClr val="FFFFFF">
                <a:alpha val="23922"/>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0"/>
          <p:cNvSpPr/>
          <p:nvPr/>
        </p:nvSpPr>
        <p:spPr>
          <a:xfrm>
            <a:off x="801410" y="2254567"/>
            <a:ext cx="13026271" cy="650319"/>
          </a:xfrm>
          <a:prstGeom prst="rect">
            <a:avLst/>
          </a:prstGeom>
          <a:solidFill>
            <a:srgbClr val="FFFFFF">
              <a:alpha val="392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0"/>
          <p:cNvSpPr/>
          <p:nvPr/>
        </p:nvSpPr>
        <p:spPr>
          <a:xfrm>
            <a:off x="1029653" y="2398276"/>
            <a:ext cx="388417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Criteria</a:t>
            </a:r>
            <a:endParaRPr sz="1750" b="0" i="0" u="none" strike="noStrike" cap="none"/>
          </a:p>
        </p:txBody>
      </p:sp>
      <p:sp>
        <p:nvSpPr>
          <p:cNvPr id="325" name="Google Shape;325;p30"/>
          <p:cNvSpPr/>
          <p:nvPr/>
        </p:nvSpPr>
        <p:spPr>
          <a:xfrm>
            <a:off x="5375077" y="2398276"/>
            <a:ext cx="388036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Race‑Based</a:t>
            </a:r>
            <a:endParaRPr sz="1750" b="0" i="0" u="none" strike="noStrike" cap="none"/>
          </a:p>
        </p:txBody>
      </p:sp>
      <p:sp>
        <p:nvSpPr>
          <p:cNvPr id="326" name="Google Shape;326;p30"/>
          <p:cNvSpPr/>
          <p:nvPr/>
        </p:nvSpPr>
        <p:spPr>
          <a:xfrm>
            <a:off x="9716691" y="2398276"/>
            <a:ext cx="388417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Status‑Based (Freedmen)</a:t>
            </a:r>
            <a:endParaRPr sz="1750" b="0" i="0" u="none" strike="noStrike" cap="none"/>
          </a:p>
        </p:txBody>
      </p:sp>
      <p:sp>
        <p:nvSpPr>
          <p:cNvPr id="327" name="Google Shape;327;p30"/>
          <p:cNvSpPr/>
          <p:nvPr/>
        </p:nvSpPr>
        <p:spPr>
          <a:xfrm>
            <a:off x="801410" y="2904887"/>
            <a:ext cx="13026271" cy="1013222"/>
          </a:xfrm>
          <a:prstGeom prst="rect">
            <a:avLst/>
          </a:prstGeom>
          <a:solidFill>
            <a:srgbClr val="000000">
              <a:alpha val="392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0"/>
          <p:cNvSpPr/>
          <p:nvPr/>
        </p:nvSpPr>
        <p:spPr>
          <a:xfrm>
            <a:off x="1029653" y="3048595"/>
            <a:ext cx="388417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Judicial Test</a:t>
            </a:r>
            <a:endParaRPr sz="1750" b="0" i="0" u="none" strike="noStrike" cap="none"/>
          </a:p>
        </p:txBody>
      </p:sp>
      <p:sp>
        <p:nvSpPr>
          <p:cNvPr id="329" name="Google Shape;329;p30"/>
          <p:cNvSpPr/>
          <p:nvPr/>
        </p:nvSpPr>
        <p:spPr>
          <a:xfrm>
            <a:off x="5375077" y="3048595"/>
            <a:ext cx="388036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Strict scrutiny</a:t>
            </a:r>
            <a:endParaRPr sz="1750" b="0" i="0" u="none" strike="noStrike" cap="none"/>
          </a:p>
        </p:txBody>
      </p:sp>
      <p:sp>
        <p:nvSpPr>
          <p:cNvPr id="330" name="Google Shape;330;p30"/>
          <p:cNvSpPr/>
          <p:nvPr/>
        </p:nvSpPr>
        <p:spPr>
          <a:xfrm>
            <a:off x="9716691" y="3048595"/>
            <a:ext cx="3884176" cy="725805"/>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Deferential review (remedying a specific constitutional harm)</a:t>
            </a:r>
            <a:endParaRPr sz="1750" b="0" i="0" u="none" strike="noStrike" cap="none"/>
          </a:p>
        </p:txBody>
      </p:sp>
      <p:sp>
        <p:nvSpPr>
          <p:cNvPr id="331" name="Google Shape;331;p30"/>
          <p:cNvSpPr/>
          <p:nvPr/>
        </p:nvSpPr>
        <p:spPr>
          <a:xfrm>
            <a:off x="801410" y="3918109"/>
            <a:ext cx="13026271" cy="650319"/>
          </a:xfrm>
          <a:prstGeom prst="rect">
            <a:avLst/>
          </a:prstGeom>
          <a:solidFill>
            <a:srgbClr val="FFFFFF">
              <a:alpha val="392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0"/>
          <p:cNvSpPr/>
          <p:nvPr/>
        </p:nvSpPr>
        <p:spPr>
          <a:xfrm>
            <a:off x="1029653" y="4061817"/>
            <a:ext cx="388417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Historical Link</a:t>
            </a:r>
            <a:endParaRPr sz="1750" b="0" i="0" u="none" strike="noStrike" cap="none"/>
          </a:p>
        </p:txBody>
      </p:sp>
      <p:sp>
        <p:nvSpPr>
          <p:cNvPr id="333" name="Google Shape;333;p30"/>
          <p:cNvSpPr/>
          <p:nvPr/>
        </p:nvSpPr>
        <p:spPr>
          <a:xfrm>
            <a:off x="5375077" y="4061817"/>
            <a:ext cx="388036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Broad racial category</a:t>
            </a:r>
            <a:endParaRPr sz="1750" b="0" i="0" u="none" strike="noStrike" cap="none"/>
          </a:p>
        </p:txBody>
      </p:sp>
      <p:sp>
        <p:nvSpPr>
          <p:cNvPr id="334" name="Google Shape;334;p30"/>
          <p:cNvSpPr/>
          <p:nvPr/>
        </p:nvSpPr>
        <p:spPr>
          <a:xfrm>
            <a:off x="9716691" y="4061817"/>
            <a:ext cx="388417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Tied to U.S. institution of slavery</a:t>
            </a:r>
            <a:endParaRPr sz="1750" b="0" i="0" u="none" strike="noStrike" cap="none"/>
          </a:p>
        </p:txBody>
      </p:sp>
      <p:sp>
        <p:nvSpPr>
          <p:cNvPr id="335" name="Google Shape;335;p30"/>
          <p:cNvSpPr/>
          <p:nvPr/>
        </p:nvSpPr>
        <p:spPr>
          <a:xfrm>
            <a:off x="801410" y="4568428"/>
            <a:ext cx="13026271" cy="650319"/>
          </a:xfrm>
          <a:prstGeom prst="rect">
            <a:avLst/>
          </a:prstGeom>
          <a:solidFill>
            <a:srgbClr val="000000">
              <a:alpha val="392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0"/>
          <p:cNvSpPr/>
          <p:nvPr/>
        </p:nvSpPr>
        <p:spPr>
          <a:xfrm>
            <a:off x="1029653" y="4712137"/>
            <a:ext cx="388417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Over/Under‑Inclusion Risk</a:t>
            </a:r>
            <a:endParaRPr sz="1750" b="0" i="0" u="none" strike="noStrike" cap="none"/>
          </a:p>
        </p:txBody>
      </p:sp>
      <p:sp>
        <p:nvSpPr>
          <p:cNvPr id="337" name="Google Shape;337;p30"/>
          <p:cNvSpPr/>
          <p:nvPr/>
        </p:nvSpPr>
        <p:spPr>
          <a:xfrm>
            <a:off x="5375077" y="4712137"/>
            <a:ext cx="388036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High</a:t>
            </a:r>
            <a:endParaRPr sz="1750" b="0" i="0" u="none" strike="noStrike" cap="none"/>
          </a:p>
        </p:txBody>
      </p:sp>
      <p:sp>
        <p:nvSpPr>
          <p:cNvPr id="338" name="Google Shape;338;p30"/>
          <p:cNvSpPr/>
          <p:nvPr/>
        </p:nvSpPr>
        <p:spPr>
          <a:xfrm>
            <a:off x="9716691" y="4712137"/>
            <a:ext cx="388417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Narrowly tailored</a:t>
            </a:r>
            <a:endParaRPr sz="1750" b="0" i="0" u="none" strike="noStrike" cap="none"/>
          </a:p>
        </p:txBody>
      </p:sp>
      <p:sp>
        <p:nvSpPr>
          <p:cNvPr id="339" name="Google Shape;339;p30"/>
          <p:cNvSpPr/>
          <p:nvPr/>
        </p:nvSpPr>
        <p:spPr>
          <a:xfrm>
            <a:off x="801410" y="5218748"/>
            <a:ext cx="13026271" cy="650319"/>
          </a:xfrm>
          <a:prstGeom prst="rect">
            <a:avLst/>
          </a:prstGeom>
          <a:solidFill>
            <a:srgbClr val="FFFFFF">
              <a:alpha val="392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0"/>
          <p:cNvSpPr/>
          <p:nvPr/>
        </p:nvSpPr>
        <p:spPr>
          <a:xfrm>
            <a:off x="1029653" y="5362456"/>
            <a:ext cx="388417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Precedent</a:t>
            </a:r>
            <a:endParaRPr sz="1750" b="0" i="0" u="none" strike="noStrike" cap="none"/>
          </a:p>
        </p:txBody>
      </p:sp>
      <p:sp>
        <p:nvSpPr>
          <p:cNvPr id="341" name="Google Shape;341;p30"/>
          <p:cNvSpPr/>
          <p:nvPr/>
        </p:nvSpPr>
        <p:spPr>
          <a:xfrm>
            <a:off x="5375077" y="5362456"/>
            <a:ext cx="388036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1" u="none" strike="noStrike" cap="none">
                <a:solidFill>
                  <a:srgbClr val="E0D6DE"/>
                </a:solidFill>
                <a:latin typeface="Noto Sans TC"/>
                <a:ea typeface="Noto Sans TC"/>
                <a:cs typeface="Noto Sans TC"/>
                <a:sym typeface="Noto Sans TC"/>
              </a:rPr>
              <a:t>SFFA v. Harvard</a:t>
            </a:r>
            <a:r>
              <a:rPr lang="en-US" sz="1750" b="0" i="0" u="none" strike="noStrike" cap="none">
                <a:solidFill>
                  <a:srgbClr val="E0D6DE"/>
                </a:solidFill>
                <a:latin typeface="Noto Sans TC"/>
                <a:ea typeface="Noto Sans TC"/>
                <a:cs typeface="Noto Sans TC"/>
                <a:sym typeface="Noto Sans TC"/>
              </a:rPr>
              <a:t> struck</a:t>
            </a:r>
            <a:endParaRPr sz="1750" b="0" i="0" u="none" strike="noStrike" cap="none"/>
          </a:p>
        </p:txBody>
      </p:sp>
      <p:sp>
        <p:nvSpPr>
          <p:cNvPr id="342" name="Google Shape;342;p30"/>
          <p:cNvSpPr/>
          <p:nvPr/>
        </p:nvSpPr>
        <p:spPr>
          <a:xfrm>
            <a:off x="9716691" y="5362456"/>
            <a:ext cx="388417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Civil Liberties Act upheld</a:t>
            </a:r>
            <a:endParaRPr sz="1750" b="0" i="0" u="none" strike="noStrike" cap="none"/>
          </a:p>
        </p:txBody>
      </p:sp>
      <p:sp>
        <p:nvSpPr>
          <p:cNvPr id="343" name="Google Shape;343;p30"/>
          <p:cNvSpPr/>
          <p:nvPr/>
        </p:nvSpPr>
        <p:spPr>
          <a:xfrm>
            <a:off x="801410" y="5869067"/>
            <a:ext cx="13026271" cy="650319"/>
          </a:xfrm>
          <a:prstGeom prst="rect">
            <a:avLst/>
          </a:prstGeom>
          <a:solidFill>
            <a:srgbClr val="000000">
              <a:alpha val="392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0"/>
          <p:cNvSpPr/>
          <p:nvPr/>
        </p:nvSpPr>
        <p:spPr>
          <a:xfrm>
            <a:off x="1029653" y="6012775"/>
            <a:ext cx="388417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Boston Application</a:t>
            </a:r>
            <a:endParaRPr sz="1750" b="0" i="0" u="none" strike="noStrike" cap="none"/>
          </a:p>
        </p:txBody>
      </p:sp>
      <p:sp>
        <p:nvSpPr>
          <p:cNvPr id="345" name="Google Shape;345;p30"/>
          <p:cNvSpPr/>
          <p:nvPr/>
        </p:nvSpPr>
        <p:spPr>
          <a:xfrm>
            <a:off x="5375077" y="6012775"/>
            <a:ext cx="388036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Legally vulnerable</a:t>
            </a:r>
            <a:endParaRPr sz="1750" b="0" i="0" u="none" strike="noStrike" cap="none"/>
          </a:p>
        </p:txBody>
      </p:sp>
      <p:sp>
        <p:nvSpPr>
          <p:cNvPr id="346" name="Google Shape;346;p30"/>
          <p:cNvSpPr/>
          <p:nvPr/>
        </p:nvSpPr>
        <p:spPr>
          <a:xfrm>
            <a:off x="9716691" y="6012775"/>
            <a:ext cx="3884176"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E0D6DE"/>
              </a:buClr>
              <a:buSzPts val="1750"/>
              <a:buFont typeface="Noto Sans TC"/>
              <a:buNone/>
            </a:pPr>
            <a:r>
              <a:rPr lang="en-US" sz="1750" b="0" i="0" u="none" strike="noStrike" cap="none">
                <a:solidFill>
                  <a:srgbClr val="E0D6DE"/>
                </a:solidFill>
                <a:latin typeface="Noto Sans TC"/>
                <a:ea typeface="Noto Sans TC"/>
                <a:cs typeface="Noto Sans TC"/>
                <a:sym typeface="Noto Sans TC"/>
              </a:rPr>
              <a:t>Durable under H. 1696 / HD. 3879</a:t>
            </a:r>
            <a:endParaRPr sz="1750" b="0" i="0" u="none" strike="noStrike" cap="none"/>
          </a:p>
        </p:txBody>
      </p:sp>
      <p:sp>
        <p:nvSpPr>
          <p:cNvPr id="347" name="Google Shape;347;p30"/>
          <p:cNvSpPr/>
          <p:nvPr/>
        </p:nvSpPr>
        <p:spPr>
          <a:xfrm>
            <a:off x="793790" y="6782157"/>
            <a:ext cx="13042821" cy="362903"/>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SzPts val="1750"/>
              <a:buFont typeface="Arial"/>
              <a:buNone/>
            </a:pPr>
            <a:endParaRPr sz="1750" b="0" i="0" u="none" strike="noStrike" cap="non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31"/>
          <p:cNvSpPr/>
          <p:nvPr/>
        </p:nvSpPr>
        <p:spPr>
          <a:xfrm>
            <a:off x="724019" y="691277"/>
            <a:ext cx="13182362" cy="1293019"/>
          </a:xfrm>
          <a:prstGeom prst="rect">
            <a:avLst/>
          </a:prstGeom>
          <a:noFill/>
          <a:ln>
            <a:noFill/>
          </a:ln>
        </p:spPr>
        <p:txBody>
          <a:bodyPr spcFirstLastPara="1" wrap="square" lIns="0" tIns="0" rIns="0" bIns="0" anchor="t" anchorCtr="0">
            <a:noAutofit/>
          </a:bodyPr>
          <a:lstStyle/>
          <a:p>
            <a:pPr marL="0" marR="0" lvl="0" indent="0" algn="l" rtl="0">
              <a:lnSpc>
                <a:spcPct val="124691"/>
              </a:lnSpc>
              <a:spcBef>
                <a:spcPts val="0"/>
              </a:spcBef>
              <a:spcAft>
                <a:spcPts val="0"/>
              </a:spcAft>
              <a:buClr>
                <a:srgbClr val="97B8FF"/>
              </a:buClr>
              <a:buSzPts val="4050"/>
              <a:buFont typeface="Sora"/>
              <a:buNone/>
            </a:pPr>
            <a:r>
              <a:rPr lang="en-US" sz="4050" b="0" i="0" u="none" strike="noStrike" cap="none">
                <a:solidFill>
                  <a:srgbClr val="97B8FF"/>
                </a:solidFill>
                <a:latin typeface="Sora"/>
                <a:ea typeface="Sora"/>
                <a:cs typeface="Sora"/>
                <a:sym typeface="Sora"/>
              </a:rPr>
              <a:t>Why Freedmen Status Survives Challenges from Norris &amp; Quinio</a:t>
            </a:r>
            <a:endParaRPr sz="4050" b="0" i="0" u="none" strike="noStrike" cap="none"/>
          </a:p>
        </p:txBody>
      </p:sp>
      <p:sp>
        <p:nvSpPr>
          <p:cNvPr id="354" name="Google Shape;354;p31"/>
          <p:cNvSpPr/>
          <p:nvPr/>
        </p:nvSpPr>
        <p:spPr>
          <a:xfrm>
            <a:off x="724019" y="2398038"/>
            <a:ext cx="4256246" cy="2515910"/>
          </a:xfrm>
          <a:prstGeom prst="roundRect">
            <a:avLst>
              <a:gd name="adj" fmla="val 1234"/>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1"/>
          <p:cNvSpPr/>
          <p:nvPr/>
        </p:nvSpPr>
        <p:spPr>
          <a:xfrm>
            <a:off x="930831" y="2604849"/>
            <a:ext cx="3842623" cy="646509"/>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2000"/>
              <a:buFont typeface="Sora"/>
              <a:buNone/>
            </a:pPr>
            <a:r>
              <a:rPr lang="en-US" sz="2000" b="0" i="0" u="none" strike="noStrike" cap="none">
                <a:solidFill>
                  <a:srgbClr val="E0D6DE"/>
                </a:solidFill>
                <a:latin typeface="Sora"/>
                <a:ea typeface="Sora"/>
                <a:cs typeface="Sora"/>
                <a:sym typeface="Sora"/>
              </a:rPr>
              <a:t>Not Ancestry for Ancestry's Sake</a:t>
            </a:r>
            <a:endParaRPr sz="2000" b="0" i="0" u="none" strike="noStrike" cap="none"/>
          </a:p>
        </p:txBody>
      </p:sp>
      <p:sp>
        <p:nvSpPr>
          <p:cNvPr id="356" name="Google Shape;356;p31"/>
          <p:cNvSpPr/>
          <p:nvPr/>
        </p:nvSpPr>
        <p:spPr>
          <a:xfrm>
            <a:off x="930831" y="3375422"/>
            <a:ext cx="3842623" cy="1323975"/>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Clr>
                <a:srgbClr val="E0D6DE"/>
              </a:buClr>
              <a:buSzPts val="1600"/>
              <a:buFont typeface="Noto Sans TC"/>
              <a:buNone/>
            </a:pPr>
            <a:r>
              <a:rPr lang="en-US" sz="1600" b="0" i="0" u="none" strike="noStrike" cap="none">
                <a:solidFill>
                  <a:srgbClr val="E0D6DE"/>
                </a:solidFill>
                <a:latin typeface="Noto Sans TC"/>
                <a:ea typeface="Noto Sans TC"/>
                <a:cs typeface="Noto Sans TC"/>
                <a:sym typeface="Noto Sans TC"/>
              </a:rPr>
              <a:t>Freedmen is a government‑created legal status tied to a specific harm (slavery), akin to "veteran" or "internee," not a racial proxy (1).</a:t>
            </a:r>
            <a:endParaRPr sz="1600" b="0" i="0" u="none" strike="noStrike" cap="none"/>
          </a:p>
        </p:txBody>
      </p:sp>
      <p:sp>
        <p:nvSpPr>
          <p:cNvPr id="357" name="Google Shape;357;p31"/>
          <p:cNvSpPr/>
          <p:nvPr/>
        </p:nvSpPr>
        <p:spPr>
          <a:xfrm>
            <a:off x="5187077" y="2398038"/>
            <a:ext cx="4256246" cy="2515910"/>
          </a:xfrm>
          <a:prstGeom prst="roundRect">
            <a:avLst>
              <a:gd name="adj" fmla="val 1234"/>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1"/>
          <p:cNvSpPr/>
          <p:nvPr/>
        </p:nvSpPr>
        <p:spPr>
          <a:xfrm>
            <a:off x="5393888" y="2604849"/>
            <a:ext cx="3486031" cy="323255"/>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2000"/>
              <a:buFont typeface="Sora"/>
              <a:buNone/>
            </a:pPr>
            <a:r>
              <a:rPr lang="en-US" sz="2000" b="0" i="0" u="none" strike="noStrike" cap="none">
                <a:solidFill>
                  <a:srgbClr val="E0D6DE"/>
                </a:solidFill>
                <a:latin typeface="Sora"/>
                <a:ea typeface="Sora"/>
                <a:cs typeface="Sora"/>
                <a:sym typeface="Sora"/>
              </a:rPr>
              <a:t>Constitutional Foundation</a:t>
            </a:r>
            <a:endParaRPr sz="2000" b="0" i="0" u="none" strike="noStrike" cap="none"/>
          </a:p>
        </p:txBody>
      </p:sp>
      <p:sp>
        <p:nvSpPr>
          <p:cNvPr id="359" name="Google Shape;359;p31"/>
          <p:cNvSpPr/>
          <p:nvPr/>
        </p:nvSpPr>
        <p:spPr>
          <a:xfrm>
            <a:off x="5393888" y="3052167"/>
            <a:ext cx="3842623" cy="1654969"/>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Clr>
                <a:srgbClr val="E0D6DE"/>
              </a:buClr>
              <a:buSzPts val="1600"/>
              <a:buFont typeface="Noto Sans TC"/>
              <a:buNone/>
            </a:pPr>
            <a:r>
              <a:rPr lang="en-US" sz="1600" b="0" i="0" u="none" strike="noStrike" cap="none">
                <a:solidFill>
                  <a:srgbClr val="E0D6DE"/>
                </a:solidFill>
                <a:latin typeface="Noto Sans TC"/>
                <a:ea typeface="Noto Sans TC"/>
                <a:cs typeface="Noto Sans TC"/>
                <a:sym typeface="Noto Sans TC"/>
              </a:rPr>
              <a:t>13th Amendment § 2 empowers Congress (and states via delegated authority) to eradicate "badges and incidents of slavery," giving explicit constitutional footing </a:t>
            </a:r>
            <a:r>
              <a:rPr lang="en-US" sz="1600" b="0" i="0" u="sng" strike="noStrike" cap="none">
                <a:solidFill>
                  <a:schemeClr val="hlink"/>
                </a:solidFill>
                <a:latin typeface="Noto Sans TC"/>
                <a:ea typeface="Noto Sans TC"/>
                <a:cs typeface="Noto Sans TC"/>
                <a:sym typeface="Noto Sans TC"/>
                <a:hlinkClick r:id="rId3"/>
              </a:rPr>
              <a:t>(2)</a:t>
            </a:r>
            <a:r>
              <a:rPr lang="en-US" sz="1600" b="0" i="0" u="none" strike="noStrike" cap="none">
                <a:solidFill>
                  <a:srgbClr val="E0D6DE"/>
                </a:solidFill>
                <a:latin typeface="Noto Sans TC"/>
                <a:ea typeface="Noto Sans TC"/>
                <a:cs typeface="Noto Sans TC"/>
                <a:sym typeface="Noto Sans TC"/>
              </a:rPr>
              <a:t>.</a:t>
            </a:r>
            <a:endParaRPr sz="1600" b="0" i="0" u="none" strike="noStrike" cap="none"/>
          </a:p>
        </p:txBody>
      </p:sp>
      <p:sp>
        <p:nvSpPr>
          <p:cNvPr id="360" name="Google Shape;360;p31"/>
          <p:cNvSpPr/>
          <p:nvPr/>
        </p:nvSpPr>
        <p:spPr>
          <a:xfrm>
            <a:off x="9650135" y="2398038"/>
            <a:ext cx="4256246" cy="2515910"/>
          </a:xfrm>
          <a:prstGeom prst="roundRect">
            <a:avLst>
              <a:gd name="adj" fmla="val 1234"/>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1"/>
          <p:cNvSpPr/>
          <p:nvPr/>
        </p:nvSpPr>
        <p:spPr>
          <a:xfrm>
            <a:off x="9856946" y="2604849"/>
            <a:ext cx="2586038" cy="323255"/>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2000"/>
              <a:buFont typeface="Sora"/>
              <a:buNone/>
            </a:pPr>
            <a:r>
              <a:rPr lang="en-US" sz="2000" b="0" i="0" u="none" strike="noStrike" cap="none">
                <a:solidFill>
                  <a:srgbClr val="E0D6DE"/>
                </a:solidFill>
                <a:latin typeface="Sora"/>
                <a:ea typeface="Sora"/>
                <a:cs typeface="Sora"/>
                <a:sym typeface="Sora"/>
              </a:rPr>
              <a:t>Judicial Support</a:t>
            </a:r>
            <a:endParaRPr sz="2000" b="0" i="0" u="none" strike="noStrike" cap="none"/>
          </a:p>
        </p:txBody>
      </p:sp>
      <p:sp>
        <p:nvSpPr>
          <p:cNvPr id="362" name="Google Shape;362;p31"/>
          <p:cNvSpPr/>
          <p:nvPr/>
        </p:nvSpPr>
        <p:spPr>
          <a:xfrm>
            <a:off x="9856946" y="3052167"/>
            <a:ext cx="3842623" cy="1654969"/>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Clr>
                <a:srgbClr val="E0D6DE"/>
              </a:buClr>
              <a:buSzPts val="1600"/>
              <a:buFont typeface="Noto Sans TC"/>
              <a:buNone/>
            </a:pPr>
            <a:r>
              <a:rPr lang="en-US" sz="1600" b="0" i="0" u="none" strike="noStrike" cap="none">
                <a:solidFill>
                  <a:srgbClr val="E0D6DE"/>
                </a:solidFill>
                <a:latin typeface="Noto Sans TC"/>
                <a:ea typeface="Noto Sans TC"/>
                <a:cs typeface="Noto Sans TC"/>
                <a:sym typeface="Noto Sans TC"/>
              </a:rPr>
              <a:t>Supreme Court signals: Kavanaugh &amp; Thomas called Freedmen benefits "formally race‑neutral" during SFFA litigation, distinguishing them from racial quotas (3).</a:t>
            </a:r>
            <a:endParaRPr sz="1600" b="0" i="0" u="none" strike="noStrike" cap="none"/>
          </a:p>
        </p:txBody>
      </p:sp>
      <p:sp>
        <p:nvSpPr>
          <p:cNvPr id="363" name="Google Shape;363;p31"/>
          <p:cNvSpPr/>
          <p:nvPr/>
        </p:nvSpPr>
        <p:spPr>
          <a:xfrm>
            <a:off x="724019" y="5120759"/>
            <a:ext cx="6487716" cy="1853922"/>
          </a:xfrm>
          <a:prstGeom prst="roundRect">
            <a:avLst>
              <a:gd name="adj" fmla="val 1674"/>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1"/>
          <p:cNvSpPr/>
          <p:nvPr/>
        </p:nvSpPr>
        <p:spPr>
          <a:xfrm>
            <a:off x="930831" y="5327571"/>
            <a:ext cx="2959418" cy="323255"/>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2000"/>
              <a:buFont typeface="Sora"/>
              <a:buNone/>
            </a:pPr>
            <a:r>
              <a:rPr lang="en-US" sz="2000" b="0" i="0" u="none" strike="noStrike" cap="none">
                <a:solidFill>
                  <a:srgbClr val="E0D6DE"/>
                </a:solidFill>
                <a:latin typeface="Sora"/>
                <a:ea typeface="Sora"/>
                <a:cs typeface="Sora"/>
                <a:sym typeface="Sora"/>
              </a:rPr>
              <a:t>Established Precedent</a:t>
            </a:r>
            <a:endParaRPr sz="2000" b="0" i="0" u="none" strike="noStrike" cap="none"/>
          </a:p>
        </p:txBody>
      </p:sp>
      <p:sp>
        <p:nvSpPr>
          <p:cNvPr id="365" name="Google Shape;365;p31"/>
          <p:cNvSpPr/>
          <p:nvPr/>
        </p:nvSpPr>
        <p:spPr>
          <a:xfrm>
            <a:off x="930831" y="5774888"/>
            <a:ext cx="6074093" cy="992981"/>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Clr>
                <a:srgbClr val="E0D6DE"/>
              </a:buClr>
              <a:buSzPts val="1600"/>
              <a:buFont typeface="Noto Sans TC"/>
              <a:buNone/>
            </a:pPr>
            <a:r>
              <a:rPr lang="en-US" sz="1600" b="0" i="0" u="none" strike="noStrike" cap="none">
                <a:solidFill>
                  <a:srgbClr val="E0D6DE"/>
                </a:solidFill>
                <a:latin typeface="Noto Sans TC"/>
                <a:ea typeface="Noto Sans TC"/>
                <a:cs typeface="Noto Sans TC"/>
                <a:sym typeface="Noto Sans TC"/>
              </a:rPr>
              <a:t>Civil Liberties Act of 1988 compensated Japanese‑American internees and their heirs—status‑based redress upheld for 35 years without equal‑protection defeat </a:t>
            </a:r>
            <a:r>
              <a:rPr lang="en-US" sz="1600" b="0" i="0" u="sng" strike="noStrike" cap="none">
                <a:solidFill>
                  <a:schemeClr val="hlink"/>
                </a:solidFill>
                <a:latin typeface="Noto Sans TC"/>
                <a:ea typeface="Noto Sans TC"/>
                <a:cs typeface="Noto Sans TC"/>
                <a:sym typeface="Noto Sans TC"/>
                <a:hlinkClick r:id="rId4"/>
              </a:rPr>
              <a:t>(4)</a:t>
            </a:r>
            <a:r>
              <a:rPr lang="en-US" sz="1600" b="0" i="0" u="none" strike="noStrike" cap="none">
                <a:solidFill>
                  <a:srgbClr val="E0D6DE"/>
                </a:solidFill>
                <a:latin typeface="Noto Sans TC"/>
                <a:ea typeface="Noto Sans TC"/>
                <a:cs typeface="Noto Sans TC"/>
                <a:sym typeface="Noto Sans TC"/>
              </a:rPr>
              <a:t>.</a:t>
            </a:r>
            <a:endParaRPr sz="1600" b="0" i="0" u="none" strike="noStrike" cap="none"/>
          </a:p>
        </p:txBody>
      </p:sp>
      <p:sp>
        <p:nvSpPr>
          <p:cNvPr id="366" name="Google Shape;366;p31"/>
          <p:cNvSpPr/>
          <p:nvPr/>
        </p:nvSpPr>
        <p:spPr>
          <a:xfrm>
            <a:off x="7418546" y="5120759"/>
            <a:ext cx="6487835" cy="1853922"/>
          </a:xfrm>
          <a:prstGeom prst="roundRect">
            <a:avLst>
              <a:gd name="adj" fmla="val 1674"/>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1"/>
          <p:cNvSpPr/>
          <p:nvPr/>
        </p:nvSpPr>
        <p:spPr>
          <a:xfrm>
            <a:off x="7625358" y="5327571"/>
            <a:ext cx="2586038" cy="323255"/>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2000"/>
              <a:buFont typeface="Sora"/>
              <a:buNone/>
            </a:pPr>
            <a:r>
              <a:rPr lang="en-US" sz="2000" b="0" i="0" u="none" strike="noStrike" cap="none">
                <a:solidFill>
                  <a:srgbClr val="E0D6DE"/>
                </a:solidFill>
                <a:latin typeface="Sora"/>
                <a:ea typeface="Sora"/>
                <a:cs typeface="Sora"/>
                <a:sym typeface="Sora"/>
              </a:rPr>
              <a:t>Careful Design</a:t>
            </a:r>
            <a:endParaRPr sz="2000" b="0" i="0" u="none" strike="noStrike" cap="none"/>
          </a:p>
        </p:txBody>
      </p:sp>
      <p:sp>
        <p:nvSpPr>
          <p:cNvPr id="368" name="Google Shape;368;p31"/>
          <p:cNvSpPr/>
          <p:nvPr/>
        </p:nvSpPr>
        <p:spPr>
          <a:xfrm>
            <a:off x="7625358" y="5774888"/>
            <a:ext cx="6074212" cy="992981"/>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Clr>
                <a:srgbClr val="E0D6DE"/>
              </a:buClr>
              <a:buSzPts val="1600"/>
              <a:buFont typeface="Noto Sans TC"/>
              <a:buNone/>
            </a:pPr>
            <a:r>
              <a:rPr lang="en-US" sz="1600" b="0" i="0" u="none" strike="noStrike" cap="none">
                <a:solidFill>
                  <a:srgbClr val="E0D6DE"/>
                </a:solidFill>
                <a:latin typeface="Noto Sans TC"/>
                <a:ea typeface="Noto Sans TC"/>
                <a:cs typeface="Noto Sans TC"/>
                <a:sym typeface="Noto Sans TC"/>
              </a:rPr>
              <a:t>Drafting safeguards: narrow eligibility (proof of U.S. slavery lineage), documented harms, sunset triggers → meets "narrow tailoring" &amp; avoids over‑inclusion.</a:t>
            </a:r>
            <a:endParaRPr sz="1600" b="0" i="0" u="none" strike="noStrike" cap="none"/>
          </a:p>
        </p:txBody>
      </p:sp>
      <p:sp>
        <p:nvSpPr>
          <p:cNvPr id="369" name="Google Shape;369;p31"/>
          <p:cNvSpPr/>
          <p:nvPr/>
        </p:nvSpPr>
        <p:spPr>
          <a:xfrm>
            <a:off x="724019" y="7207329"/>
            <a:ext cx="13182362" cy="330994"/>
          </a:xfrm>
          <a:prstGeom prst="rect">
            <a:avLst/>
          </a:prstGeom>
          <a:noFill/>
          <a:ln>
            <a:noFill/>
          </a:ln>
        </p:spPr>
        <p:txBody>
          <a:bodyPr spcFirstLastPara="1" wrap="square" lIns="0" tIns="0" rIns="0" bIns="0" anchor="t" anchorCtr="0">
            <a:noAutofit/>
          </a:bodyPr>
          <a:lstStyle/>
          <a:p>
            <a:pPr marL="0" marR="0" lvl="0" indent="0" algn="l" rtl="0">
              <a:lnSpc>
                <a:spcPct val="162500"/>
              </a:lnSpc>
              <a:spcBef>
                <a:spcPts val="0"/>
              </a:spcBef>
              <a:spcAft>
                <a:spcPts val="0"/>
              </a:spcAft>
              <a:buSzPts val="1600"/>
              <a:buFont typeface="Arial"/>
              <a:buNone/>
            </a:pPr>
            <a:endParaRPr sz="1600" b="0" i="0" u="none" strike="noStrike" cap="non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32"/>
          <p:cNvSpPr/>
          <p:nvPr/>
        </p:nvSpPr>
        <p:spPr>
          <a:xfrm>
            <a:off x="575548" y="452199"/>
            <a:ext cx="6188988" cy="513874"/>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97B8FF"/>
              </a:buClr>
              <a:buSzPts val="3200"/>
              <a:buFont typeface="Sora"/>
              <a:buNone/>
            </a:pPr>
            <a:r>
              <a:rPr lang="en-US" sz="3200" b="0" i="0" u="none" strike="noStrike" cap="none">
                <a:solidFill>
                  <a:srgbClr val="97B8FF"/>
                </a:solidFill>
                <a:latin typeface="Sora"/>
                <a:ea typeface="Sora"/>
                <a:cs typeface="Sora"/>
                <a:sym typeface="Sora"/>
              </a:rPr>
              <a:t>References &amp; Further Reading</a:t>
            </a:r>
            <a:endParaRPr sz="3200" b="0" i="0" u="none" strike="noStrike" cap="none"/>
          </a:p>
        </p:txBody>
      </p:sp>
      <p:sp>
        <p:nvSpPr>
          <p:cNvPr id="376" name="Google Shape;376;p32"/>
          <p:cNvSpPr/>
          <p:nvPr/>
        </p:nvSpPr>
        <p:spPr>
          <a:xfrm>
            <a:off x="194548" y="1515507"/>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U.S. Constitution – 13th, 14th, 15th Amendments </a:t>
            </a:r>
            <a:r>
              <a:rPr lang="en-US" sz="1250" b="0" i="0" u="sng" strike="noStrike" cap="none">
                <a:solidFill>
                  <a:schemeClr val="hlink"/>
                </a:solidFill>
                <a:latin typeface="Noto Sans TC"/>
                <a:ea typeface="Noto Sans TC"/>
                <a:cs typeface="Noto Sans TC"/>
                <a:sym typeface="Noto Sans TC"/>
                <a:hlinkClick r:id="rId3"/>
              </a:rPr>
              <a:t>https://constitution.congress.gov</a:t>
            </a:r>
            <a:endParaRPr sz="1250" b="0" i="0" u="none" strike="noStrike" cap="none"/>
          </a:p>
        </p:txBody>
      </p:sp>
      <p:sp>
        <p:nvSpPr>
          <p:cNvPr id="377" name="Google Shape;377;p32"/>
          <p:cNvSpPr/>
          <p:nvPr/>
        </p:nvSpPr>
        <p:spPr>
          <a:xfrm>
            <a:off x="194548" y="1836023"/>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Rice v. Cayetano, 528 U.S. 495 (2000) </a:t>
            </a:r>
            <a:r>
              <a:rPr lang="en-US" sz="1250" b="0" i="0" u="sng" strike="noStrike" cap="none">
                <a:solidFill>
                  <a:schemeClr val="hlink"/>
                </a:solidFill>
                <a:latin typeface="Noto Sans TC"/>
                <a:ea typeface="Noto Sans TC"/>
                <a:cs typeface="Noto Sans TC"/>
                <a:sym typeface="Noto Sans TC"/>
                <a:hlinkClick r:id="rId4"/>
              </a:rPr>
              <a:t>https://supreme.justia.com/cases/federal/us/528/495/</a:t>
            </a:r>
            <a:endParaRPr sz="1250" b="0" i="0" u="none" strike="noStrike" cap="none"/>
          </a:p>
        </p:txBody>
      </p:sp>
      <p:sp>
        <p:nvSpPr>
          <p:cNvPr id="378" name="Google Shape;378;p32"/>
          <p:cNvSpPr/>
          <p:nvPr/>
        </p:nvSpPr>
        <p:spPr>
          <a:xfrm>
            <a:off x="194548" y="2156539"/>
            <a:ext cx="13479300" cy="5259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Students for Fair Admissions v. UNC, 600 U.S. ___ (2023) – Oral Argument &amp; Opinions Opinions: </a:t>
            </a:r>
            <a:r>
              <a:rPr lang="en-US" sz="1250" b="0" i="0" u="sng" strike="noStrike" cap="none">
                <a:solidFill>
                  <a:schemeClr val="hlink"/>
                </a:solidFill>
                <a:latin typeface="Noto Sans TC"/>
                <a:ea typeface="Noto Sans TC"/>
                <a:cs typeface="Noto Sans TC"/>
                <a:sym typeface="Noto Sans TC"/>
                <a:hlinkClick r:id="rId5"/>
              </a:rPr>
              <a:t>https://supreme.justia.com/cases/federal/us/600/21-707/</a:t>
            </a:r>
            <a:r>
              <a:rPr lang="en-US" sz="1250" b="0" i="0" u="none" strike="noStrike" cap="none">
                <a:solidFill>
                  <a:srgbClr val="E0D6DE"/>
                </a:solidFill>
                <a:latin typeface="Noto Sans TC"/>
                <a:ea typeface="Noto Sans TC"/>
                <a:cs typeface="Noto Sans TC"/>
                <a:sym typeface="Noto Sans TC"/>
              </a:rPr>
              <a:t> Transcript: </a:t>
            </a:r>
            <a:r>
              <a:rPr lang="en-US" sz="1250" b="0" i="0" u="sng" strike="noStrike" cap="none">
                <a:solidFill>
                  <a:schemeClr val="hlink"/>
                </a:solidFill>
                <a:latin typeface="Noto Sans TC"/>
                <a:ea typeface="Noto Sans TC"/>
                <a:cs typeface="Noto Sans TC"/>
                <a:sym typeface="Noto Sans TC"/>
                <a:hlinkClick r:id="rId6"/>
              </a:rPr>
              <a:t>https://www.supremecourt.gov/oral_arguments/argument_transcripts/2022/21-707_5436.pdf</a:t>
            </a:r>
            <a:endParaRPr sz="1250" b="0" i="0" u="none" strike="noStrike" cap="none"/>
          </a:p>
        </p:txBody>
      </p:sp>
      <p:sp>
        <p:nvSpPr>
          <p:cNvPr id="379" name="Google Shape;379;p32"/>
          <p:cNvSpPr/>
          <p:nvPr/>
        </p:nvSpPr>
        <p:spPr>
          <a:xfrm>
            <a:off x="194548" y="2740065"/>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Jeffries v. State, 39 Ala. 655 (1865) </a:t>
            </a:r>
            <a:r>
              <a:rPr lang="en-US" sz="1250" b="0" i="0" u="sng" strike="noStrike" cap="none">
                <a:solidFill>
                  <a:schemeClr val="hlink"/>
                </a:solidFill>
                <a:latin typeface="Noto Sans TC"/>
                <a:ea typeface="Noto Sans TC"/>
                <a:cs typeface="Noto Sans TC"/>
                <a:sym typeface="Noto Sans TC"/>
                <a:hlinkClick r:id="rId7"/>
              </a:rPr>
              <a:t>https://cite.case.law/ala/39/655/</a:t>
            </a:r>
            <a:endParaRPr sz="1250" b="0" i="0" u="none" strike="noStrike" cap="none"/>
          </a:p>
        </p:txBody>
      </p:sp>
      <p:sp>
        <p:nvSpPr>
          <p:cNvPr id="380" name="Google Shape;380;p32"/>
          <p:cNvSpPr/>
          <p:nvPr/>
        </p:nvSpPr>
        <p:spPr>
          <a:xfrm>
            <a:off x="194548" y="3060581"/>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Fairfield v. Lawson, 50 Conn. 501 (1883) </a:t>
            </a:r>
            <a:r>
              <a:rPr lang="en-US" sz="1250" b="0" i="0" u="sng" strike="noStrike" cap="none">
                <a:solidFill>
                  <a:schemeClr val="hlink"/>
                </a:solidFill>
                <a:latin typeface="Noto Sans TC"/>
                <a:ea typeface="Noto Sans TC"/>
                <a:cs typeface="Noto Sans TC"/>
                <a:sym typeface="Noto Sans TC"/>
                <a:hlinkClick r:id="rId8"/>
              </a:rPr>
              <a:t>https://cite.case.law/conn/50/501/</a:t>
            </a:r>
            <a:endParaRPr sz="1250" b="0" i="0" u="none" strike="noStrike" cap="none"/>
          </a:p>
        </p:txBody>
      </p:sp>
      <p:sp>
        <p:nvSpPr>
          <p:cNvPr id="381" name="Google Shape;381;p32"/>
          <p:cNvSpPr/>
          <p:nvPr/>
        </p:nvSpPr>
        <p:spPr>
          <a:xfrm>
            <a:off x="194548" y="3381097"/>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Civil Liberties Act of 1988 </a:t>
            </a:r>
            <a:r>
              <a:rPr lang="en-US" sz="1250" b="0" i="0" u="sng" strike="noStrike" cap="none">
                <a:solidFill>
                  <a:schemeClr val="hlink"/>
                </a:solidFill>
                <a:latin typeface="Noto Sans TC"/>
                <a:ea typeface="Noto Sans TC"/>
                <a:cs typeface="Noto Sans TC"/>
                <a:sym typeface="Noto Sans TC"/>
                <a:hlinkClick r:id="rId9"/>
              </a:rPr>
              <a:t>https://www.congress.gov/bill/100th-congress/house-bill/442</a:t>
            </a:r>
            <a:endParaRPr sz="1250" b="0" i="0" u="none" strike="noStrike" cap="none"/>
          </a:p>
        </p:txBody>
      </p:sp>
      <p:sp>
        <p:nvSpPr>
          <p:cNvPr id="382" name="Google Shape;382;p32"/>
          <p:cNvSpPr/>
          <p:nvPr/>
        </p:nvSpPr>
        <p:spPr>
          <a:xfrm>
            <a:off x="194548" y="3701613"/>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Special Field Order No. 15 (1865) </a:t>
            </a:r>
            <a:r>
              <a:rPr lang="en-US" sz="1250" b="0" i="0" u="sng" strike="noStrike" cap="none">
                <a:solidFill>
                  <a:schemeClr val="hlink"/>
                </a:solidFill>
                <a:latin typeface="Noto Sans TC"/>
                <a:ea typeface="Noto Sans TC"/>
                <a:cs typeface="Noto Sans TC"/>
                <a:sym typeface="Noto Sans TC"/>
                <a:hlinkClick r:id="rId10"/>
              </a:rPr>
              <a:t>https://www.archives.gov/milestone-documents/special-field-order-no-15</a:t>
            </a:r>
            <a:endParaRPr sz="1250" b="0" i="0" u="none" strike="noStrike" cap="none"/>
          </a:p>
        </p:txBody>
      </p:sp>
      <p:sp>
        <p:nvSpPr>
          <p:cNvPr id="383" name="Google Shape;383;p32"/>
          <p:cNvSpPr/>
          <p:nvPr/>
        </p:nvSpPr>
        <p:spPr>
          <a:xfrm>
            <a:off x="194548" y="4022130"/>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Color of Wealth: Boston (Federal Reserve Bank of Boston, 2015) </a:t>
            </a:r>
            <a:r>
              <a:rPr lang="en-US" sz="1250" b="0" i="0" u="sng" strike="noStrike" cap="none">
                <a:solidFill>
                  <a:schemeClr val="hlink"/>
                </a:solidFill>
                <a:latin typeface="Noto Sans TC"/>
                <a:ea typeface="Noto Sans TC"/>
                <a:cs typeface="Noto Sans TC"/>
                <a:sym typeface="Noto Sans TC"/>
                <a:hlinkClick r:id="rId11"/>
              </a:rPr>
              <a:t>https://www.bostonfed.org/publications/one-time-pubs/color-of-wealth.aspx</a:t>
            </a:r>
            <a:endParaRPr sz="1250" b="0" i="0" u="none" strike="noStrike" cap="none"/>
          </a:p>
        </p:txBody>
      </p:sp>
      <p:sp>
        <p:nvSpPr>
          <p:cNvPr id="384" name="Google Shape;384;p32"/>
          <p:cNvSpPr/>
          <p:nvPr/>
        </p:nvSpPr>
        <p:spPr>
          <a:xfrm>
            <a:off x="194548" y="4342646"/>
            <a:ext cx="13479300" cy="5259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Harvard JCHS – Mapping Neighborhood Change (2019) </a:t>
            </a:r>
            <a:r>
              <a:rPr lang="en-US" sz="1250" b="0" i="0" u="sng" strike="noStrike" cap="none">
                <a:solidFill>
                  <a:schemeClr val="hlink"/>
                </a:solidFill>
                <a:latin typeface="Noto Sans TC"/>
                <a:ea typeface="Noto Sans TC"/>
                <a:cs typeface="Noto Sans TC"/>
                <a:sym typeface="Noto Sans TC"/>
                <a:hlinkClick r:id="rId12"/>
              </a:rPr>
              <a:t>https://www.jchs.harvard.edu/sites/default/files/Harvard_JCHS_mapping_neighborhood_change_boston_january_2019.pdf</a:t>
            </a:r>
            <a:endParaRPr sz="1250" b="0" i="0" u="none" strike="noStrike" cap="none"/>
          </a:p>
        </p:txBody>
      </p:sp>
      <p:sp>
        <p:nvSpPr>
          <p:cNvPr id="385" name="Google Shape;385;p32"/>
          <p:cNvSpPr/>
          <p:nvPr/>
        </p:nvSpPr>
        <p:spPr>
          <a:xfrm>
            <a:off x="194548" y="4926171"/>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Boston Indicators – Kids Today Report (2019) </a:t>
            </a:r>
            <a:r>
              <a:rPr lang="en-US" sz="1250" b="0" i="0" u="sng" strike="noStrike" cap="none">
                <a:solidFill>
                  <a:schemeClr val="hlink"/>
                </a:solidFill>
                <a:latin typeface="Noto Sans TC"/>
                <a:ea typeface="Noto Sans TC"/>
                <a:cs typeface="Noto Sans TC"/>
                <a:sym typeface="Noto Sans TC"/>
                <a:hlinkClick r:id="rId13"/>
              </a:rPr>
              <a:t>https://www.bostonindicators.org/reports/report-website-pages/kids-today</a:t>
            </a:r>
            <a:endParaRPr sz="1250" b="0" i="0" u="none" strike="noStrike" cap="none"/>
          </a:p>
        </p:txBody>
      </p:sp>
      <p:sp>
        <p:nvSpPr>
          <p:cNvPr id="386" name="Google Shape;386;p32"/>
          <p:cNvSpPr/>
          <p:nvPr/>
        </p:nvSpPr>
        <p:spPr>
          <a:xfrm>
            <a:off x="194548" y="5246688"/>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Vera Institute – Massachusetts Incarceration Trends (2019) </a:t>
            </a:r>
            <a:r>
              <a:rPr lang="en-US" sz="1250" b="0" i="0" u="sng" strike="noStrike" cap="none">
                <a:solidFill>
                  <a:schemeClr val="hlink"/>
                </a:solidFill>
                <a:latin typeface="Noto Sans TC"/>
                <a:ea typeface="Noto Sans TC"/>
                <a:cs typeface="Noto Sans TC"/>
                <a:sym typeface="Noto Sans TC"/>
                <a:hlinkClick r:id="rId14"/>
              </a:rPr>
              <a:t>https://www.vera.org/downloads/pdfdownloads/state-incarceration-trends-massachusetts.pdf</a:t>
            </a:r>
            <a:endParaRPr sz="1250" b="0" i="0" u="none" strike="noStrike" cap="none"/>
          </a:p>
        </p:txBody>
      </p:sp>
      <p:sp>
        <p:nvSpPr>
          <p:cNvPr id="387" name="Google Shape;387;p32"/>
          <p:cNvSpPr/>
          <p:nvPr/>
        </p:nvSpPr>
        <p:spPr>
          <a:xfrm>
            <a:off x="194548" y="5567204"/>
            <a:ext cx="13479300" cy="5259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SBA Office of Advocacy – Massachusetts Small‑Business Profile (2023) </a:t>
            </a:r>
            <a:r>
              <a:rPr lang="en-US" sz="1250" b="0" i="0" u="sng" strike="noStrike" cap="none">
                <a:solidFill>
                  <a:schemeClr val="hlink"/>
                </a:solidFill>
                <a:latin typeface="Noto Sans TC"/>
                <a:ea typeface="Noto Sans TC"/>
                <a:cs typeface="Noto Sans TC"/>
                <a:sym typeface="Noto Sans TC"/>
                <a:hlinkClick r:id="rId15"/>
              </a:rPr>
              <a:t>https://advocacy.sba.gov/wp-content/uploads/2023/11/2023-Small-Business-Economic-Profile-MA.pdf</a:t>
            </a:r>
            <a:endParaRPr sz="1250" b="0" i="0" u="none" strike="noStrike" cap="none"/>
          </a:p>
        </p:txBody>
      </p:sp>
      <p:sp>
        <p:nvSpPr>
          <p:cNvPr id="388" name="Google Shape;388;p32"/>
          <p:cNvSpPr/>
          <p:nvPr/>
        </p:nvSpPr>
        <p:spPr>
          <a:xfrm>
            <a:off x="194548" y="6150729"/>
            <a:ext cx="13479300" cy="5259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Boston Equity in City Contracts Report (FY 2024) </a:t>
            </a:r>
            <a:r>
              <a:rPr lang="en-US" sz="1250" b="0" i="0" u="sng" strike="noStrike" cap="none">
                <a:solidFill>
                  <a:schemeClr val="hlink"/>
                </a:solidFill>
                <a:latin typeface="Noto Sans TC"/>
                <a:ea typeface="Noto Sans TC"/>
                <a:cs typeface="Noto Sans TC"/>
                <a:sym typeface="Noto Sans TC"/>
                <a:hlinkClick r:id="rId16"/>
              </a:rPr>
              <a:t>https://www.boston.gov/sites/default/files/file/2024/10/Equity%20in%20City%20Contracts%20Report%20FY2024%20%281%29.pdf</a:t>
            </a:r>
            <a:endParaRPr sz="1250" b="0" i="0" u="none" strike="noStrike" cap="none"/>
          </a:p>
        </p:txBody>
      </p:sp>
      <p:sp>
        <p:nvSpPr>
          <p:cNvPr id="389" name="Google Shape;389;p32"/>
          <p:cNvSpPr/>
          <p:nvPr/>
        </p:nvSpPr>
        <p:spPr>
          <a:xfrm>
            <a:off x="194548" y="6471029"/>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Massachusetts Bills H. 1696: </a:t>
            </a:r>
            <a:r>
              <a:rPr lang="en-US" sz="1250" b="0" i="0" u="sng" strike="noStrike" cap="none">
                <a:solidFill>
                  <a:schemeClr val="hlink"/>
                </a:solidFill>
                <a:latin typeface="Noto Sans TC"/>
                <a:ea typeface="Noto Sans TC"/>
                <a:cs typeface="Noto Sans TC"/>
                <a:sym typeface="Noto Sans TC"/>
                <a:hlinkClick r:id="rId17"/>
              </a:rPr>
              <a:t>https://malegislature.gov/Bills/193/H1696</a:t>
            </a:r>
            <a:r>
              <a:rPr lang="en-US" sz="1250" b="0" i="0" u="none" strike="noStrike" cap="none">
                <a:solidFill>
                  <a:srgbClr val="E0D6DE"/>
                </a:solidFill>
                <a:latin typeface="Noto Sans TC"/>
                <a:ea typeface="Noto Sans TC"/>
                <a:cs typeface="Noto Sans TC"/>
                <a:sym typeface="Noto Sans TC"/>
              </a:rPr>
              <a:t> HD. 3879: </a:t>
            </a:r>
            <a:r>
              <a:rPr lang="en-US" sz="1250" b="0" i="0" u="sng" strike="noStrike" cap="none">
                <a:solidFill>
                  <a:schemeClr val="hlink"/>
                </a:solidFill>
                <a:latin typeface="Noto Sans TC"/>
                <a:ea typeface="Noto Sans TC"/>
                <a:cs typeface="Noto Sans TC"/>
                <a:sym typeface="Noto Sans TC"/>
                <a:hlinkClick r:id="rId18"/>
              </a:rPr>
              <a:t>https://malegislature.gov/Bills/193/HD3879</a:t>
            </a:r>
            <a:endParaRPr sz="1250" b="0" i="0" u="none" strike="noStrike" cap="none"/>
          </a:p>
        </p:txBody>
      </p:sp>
      <p:sp>
        <p:nvSpPr>
          <p:cNvPr id="390" name="Google Shape;390;p32"/>
          <p:cNvSpPr/>
          <p:nvPr/>
        </p:nvSpPr>
        <p:spPr>
          <a:xfrm>
            <a:off x="194548" y="6791546"/>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Brookings – Black Veterans and the GI Bill (2020) </a:t>
            </a:r>
            <a:r>
              <a:rPr lang="en-US" sz="1250" b="0" i="0" u="sng" strike="noStrike" cap="none">
                <a:solidFill>
                  <a:schemeClr val="hlink"/>
                </a:solidFill>
                <a:latin typeface="Noto Sans TC"/>
                <a:ea typeface="Noto Sans TC"/>
                <a:cs typeface="Noto Sans TC"/>
                <a:sym typeface="Noto Sans TC"/>
                <a:hlinkClick r:id="rId19"/>
              </a:rPr>
              <a:t>https://www.brookings.edu/articles/black-veterans-and-the-gi-bill</a:t>
            </a:r>
            <a:endParaRPr sz="1250" b="0" i="0" u="none" strike="noStrike" cap="none"/>
          </a:p>
        </p:txBody>
      </p:sp>
      <p:sp>
        <p:nvSpPr>
          <p:cNvPr id="391" name="Google Shape;391;p32"/>
          <p:cNvSpPr/>
          <p:nvPr/>
        </p:nvSpPr>
        <p:spPr>
          <a:xfrm>
            <a:off x="194548" y="7112062"/>
            <a:ext cx="134793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Clr>
                <a:srgbClr val="E0D6DE"/>
              </a:buClr>
              <a:buSzPts val="1250"/>
              <a:buFont typeface="Noto Sans TC"/>
              <a:buNone/>
            </a:pPr>
            <a:r>
              <a:rPr lang="en-US" sz="1250" b="0" i="0" u="none" strike="noStrike" cap="none">
                <a:solidFill>
                  <a:srgbClr val="E0D6DE"/>
                </a:solidFill>
                <a:latin typeface="Noto Sans TC"/>
                <a:ea typeface="Noto Sans TC"/>
                <a:cs typeface="Noto Sans TC"/>
                <a:sym typeface="Noto Sans TC"/>
              </a:rPr>
              <a:t>Mapping Inequality – Redlining in New Deal America </a:t>
            </a:r>
            <a:r>
              <a:rPr lang="en-US" sz="1250" b="0" i="0" u="sng" strike="noStrike" cap="none">
                <a:solidFill>
                  <a:schemeClr val="hlink"/>
                </a:solidFill>
                <a:latin typeface="Noto Sans TC"/>
                <a:ea typeface="Noto Sans TC"/>
                <a:cs typeface="Noto Sans TC"/>
                <a:sym typeface="Noto Sans TC"/>
                <a:hlinkClick r:id="rId20"/>
              </a:rPr>
              <a:t>https://dsl.richmond.edu/panorama/redlining/</a:t>
            </a:r>
            <a:endParaRPr sz="1250" b="0" i="0" u="none" strike="noStrike" cap="none"/>
          </a:p>
        </p:txBody>
      </p:sp>
      <p:sp>
        <p:nvSpPr>
          <p:cNvPr id="392" name="Google Shape;392;p32"/>
          <p:cNvSpPr/>
          <p:nvPr/>
        </p:nvSpPr>
        <p:spPr>
          <a:xfrm>
            <a:off x="194550" y="7432550"/>
            <a:ext cx="10550700" cy="263100"/>
          </a:xfrm>
          <a:prstGeom prst="rect">
            <a:avLst/>
          </a:prstGeom>
          <a:noFill/>
          <a:ln>
            <a:noFill/>
          </a:ln>
        </p:spPr>
        <p:txBody>
          <a:bodyPr spcFirstLastPara="1" wrap="square" lIns="0" tIns="0" rIns="0" bIns="0" anchor="t" anchorCtr="0">
            <a:noAutofit/>
          </a:bodyPr>
          <a:lstStyle/>
          <a:p>
            <a:pPr marL="0" marR="0" lvl="0" indent="0" algn="l" rtl="0">
              <a:lnSpc>
                <a:spcPct val="164000"/>
              </a:lnSpc>
              <a:spcBef>
                <a:spcPts val="0"/>
              </a:spcBef>
              <a:spcAft>
                <a:spcPts val="0"/>
              </a:spcAft>
              <a:buNone/>
            </a:pPr>
            <a:r>
              <a:rPr lang="en-US" sz="1250" b="0" i="0" u="none" strike="noStrike" cap="none">
                <a:solidFill>
                  <a:srgbClr val="E0D6DE"/>
                </a:solidFill>
                <a:latin typeface="Noto Sans TC"/>
                <a:ea typeface="Noto Sans TC"/>
                <a:cs typeface="Noto Sans TC"/>
                <a:sym typeface="Noto Sans TC"/>
              </a:rPr>
              <a:t>U.S. National Archives – Reconstruction Records https://www.archives.gov/research/african-americans/individuals/reconstruction</a:t>
            </a:r>
            <a:endParaRPr sz="1250" b="0" i="0" u="none" strike="noStrike" cap="non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pic>
        <p:nvPicPr>
          <p:cNvPr id="398" name="Google Shape;398;p33" descr="Big letters that say Q&amp;A over a Boston city skyline"/>
          <p:cNvPicPr preferRelativeResize="0"/>
          <p:nvPr/>
        </p:nvPicPr>
        <p:blipFill rotWithShape="1">
          <a:blip r:embed="rId3">
            <a:alphaModFix/>
          </a:blip>
          <a:srcRect l="16667" r="16667"/>
          <a:stretch/>
        </p:blipFill>
        <p:spPr>
          <a:xfrm>
            <a:off x="0" y="0"/>
            <a:ext cx="5486400" cy="8229838"/>
          </a:xfrm>
          <a:prstGeom prst="rect">
            <a:avLst/>
          </a:prstGeom>
          <a:noFill/>
          <a:ln>
            <a:noFill/>
          </a:ln>
        </p:spPr>
      </p:pic>
      <p:sp>
        <p:nvSpPr>
          <p:cNvPr id="399" name="Google Shape;399;p33"/>
          <p:cNvSpPr/>
          <p:nvPr/>
        </p:nvSpPr>
        <p:spPr>
          <a:xfrm>
            <a:off x="6132909" y="508040"/>
            <a:ext cx="5549146" cy="577215"/>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97B8FF"/>
              </a:buClr>
              <a:buSzPts val="3600"/>
              <a:buFont typeface="Sora"/>
              <a:buNone/>
            </a:pPr>
            <a:r>
              <a:rPr lang="en-US" sz="3600" b="0" i="0" u="none" strike="noStrike" cap="none">
                <a:solidFill>
                  <a:srgbClr val="97B8FF"/>
                </a:solidFill>
                <a:latin typeface="Sora"/>
                <a:ea typeface="Sora"/>
                <a:cs typeface="Sora"/>
                <a:sym typeface="Sora"/>
              </a:rPr>
              <a:t>Questions and Answers</a:t>
            </a:r>
            <a:endParaRPr sz="3600" b="0" i="0" u="none" strike="noStrike" cap="none"/>
          </a:p>
        </p:txBody>
      </p:sp>
      <p:sp>
        <p:nvSpPr>
          <p:cNvPr id="400" name="Google Shape;400;p33"/>
          <p:cNvSpPr/>
          <p:nvPr/>
        </p:nvSpPr>
        <p:spPr>
          <a:xfrm>
            <a:off x="6132909" y="1362313"/>
            <a:ext cx="184666" cy="1360170"/>
          </a:xfrm>
          <a:prstGeom prst="roundRect">
            <a:avLst>
              <a:gd name="adj" fmla="val 15007"/>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33"/>
          <p:cNvSpPr/>
          <p:nvPr/>
        </p:nvSpPr>
        <p:spPr>
          <a:xfrm>
            <a:off x="6502241" y="1546979"/>
            <a:ext cx="3269694" cy="288727"/>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1800"/>
              <a:buFont typeface="Sora"/>
              <a:buNone/>
            </a:pPr>
            <a:r>
              <a:rPr lang="en-US" sz="1800" b="0" i="0" u="none" strike="noStrike" cap="none">
                <a:solidFill>
                  <a:srgbClr val="E0D6DE"/>
                </a:solidFill>
                <a:latin typeface="Sora"/>
                <a:ea typeface="Sora"/>
                <a:cs typeface="Sora"/>
                <a:sym typeface="Sora"/>
              </a:rPr>
              <a:t>Ask About Legal Framework</a:t>
            </a:r>
            <a:endParaRPr sz="1800" b="0" i="0" u="none" strike="noStrike" cap="none"/>
          </a:p>
        </p:txBody>
      </p:sp>
      <p:sp>
        <p:nvSpPr>
          <p:cNvPr id="402" name="Google Shape;402;p33"/>
          <p:cNvSpPr/>
          <p:nvPr/>
        </p:nvSpPr>
        <p:spPr>
          <a:xfrm>
            <a:off x="6502241" y="1946553"/>
            <a:ext cx="7481649" cy="591264"/>
          </a:xfrm>
          <a:prstGeom prst="rect">
            <a:avLst/>
          </a:prstGeom>
          <a:noFill/>
          <a:ln>
            <a:noFill/>
          </a:ln>
        </p:spPr>
        <p:txBody>
          <a:bodyPr spcFirstLastPara="1" wrap="square" lIns="0" tIns="0" rIns="0" bIns="0" anchor="t" anchorCtr="0">
            <a:noAutofit/>
          </a:bodyPr>
          <a:lstStyle/>
          <a:p>
            <a:pPr marL="0" marR="0" lvl="0" indent="0" algn="l" rtl="0">
              <a:lnSpc>
                <a:spcPct val="158620"/>
              </a:lnSpc>
              <a:spcBef>
                <a:spcPts val="0"/>
              </a:spcBef>
              <a:spcAft>
                <a:spcPts val="0"/>
              </a:spcAft>
              <a:buClr>
                <a:srgbClr val="E0D6DE"/>
              </a:buClr>
              <a:buSzPts val="1450"/>
              <a:buFont typeface="Noto Sans TC"/>
              <a:buNone/>
            </a:pPr>
            <a:r>
              <a:rPr lang="en-US" sz="1450" b="0" i="0" u="none" strike="noStrike" cap="none">
                <a:solidFill>
                  <a:srgbClr val="E0D6DE"/>
                </a:solidFill>
                <a:latin typeface="Noto Sans TC"/>
                <a:ea typeface="Noto Sans TC"/>
                <a:cs typeface="Noto Sans TC"/>
                <a:sym typeface="Noto Sans TC"/>
              </a:rPr>
              <a:t>Questions regarding the constitutional basis for Freedmen status and how it differs from race-based approaches</a:t>
            </a:r>
            <a:endParaRPr sz="1450" b="0" i="0" u="none" strike="noStrike" cap="none"/>
          </a:p>
        </p:txBody>
      </p:sp>
      <p:sp>
        <p:nvSpPr>
          <p:cNvPr id="403" name="Google Shape;403;p33"/>
          <p:cNvSpPr/>
          <p:nvPr/>
        </p:nvSpPr>
        <p:spPr>
          <a:xfrm>
            <a:off x="6409968" y="2860953"/>
            <a:ext cx="184666" cy="1360170"/>
          </a:xfrm>
          <a:prstGeom prst="roundRect">
            <a:avLst>
              <a:gd name="adj" fmla="val 15007"/>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3"/>
          <p:cNvSpPr/>
          <p:nvPr/>
        </p:nvSpPr>
        <p:spPr>
          <a:xfrm>
            <a:off x="6779300" y="3045619"/>
            <a:ext cx="3757851" cy="288727"/>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1800"/>
              <a:buFont typeface="Sora"/>
              <a:buNone/>
            </a:pPr>
            <a:r>
              <a:rPr lang="en-US" sz="1800" b="0" i="0" u="none" strike="noStrike" cap="none">
                <a:solidFill>
                  <a:srgbClr val="E0D6DE"/>
                </a:solidFill>
                <a:latin typeface="Sora"/>
                <a:ea typeface="Sora"/>
                <a:cs typeface="Sora"/>
                <a:sym typeface="Sora"/>
              </a:rPr>
              <a:t>Discuss Boston Implementation</a:t>
            </a:r>
            <a:endParaRPr sz="1800" b="0" i="0" u="none" strike="noStrike" cap="none"/>
          </a:p>
        </p:txBody>
      </p:sp>
      <p:sp>
        <p:nvSpPr>
          <p:cNvPr id="405" name="Google Shape;405;p33"/>
          <p:cNvSpPr/>
          <p:nvPr/>
        </p:nvSpPr>
        <p:spPr>
          <a:xfrm>
            <a:off x="6779300" y="3445193"/>
            <a:ext cx="7204591" cy="591264"/>
          </a:xfrm>
          <a:prstGeom prst="rect">
            <a:avLst/>
          </a:prstGeom>
          <a:noFill/>
          <a:ln>
            <a:noFill/>
          </a:ln>
        </p:spPr>
        <p:txBody>
          <a:bodyPr spcFirstLastPara="1" wrap="square" lIns="0" tIns="0" rIns="0" bIns="0" anchor="t" anchorCtr="0">
            <a:noAutofit/>
          </a:bodyPr>
          <a:lstStyle/>
          <a:p>
            <a:pPr marL="0" marR="0" lvl="0" indent="0" algn="l" rtl="0">
              <a:lnSpc>
                <a:spcPct val="158620"/>
              </a:lnSpc>
              <a:spcBef>
                <a:spcPts val="0"/>
              </a:spcBef>
              <a:spcAft>
                <a:spcPts val="0"/>
              </a:spcAft>
              <a:buClr>
                <a:srgbClr val="E0D6DE"/>
              </a:buClr>
              <a:buSzPts val="1450"/>
              <a:buFont typeface="Noto Sans TC"/>
              <a:buNone/>
            </a:pPr>
            <a:r>
              <a:rPr lang="en-US" sz="1450" b="0" i="0" u="none" strike="noStrike" cap="none">
                <a:solidFill>
                  <a:srgbClr val="E0D6DE"/>
                </a:solidFill>
                <a:latin typeface="Noto Sans TC"/>
                <a:ea typeface="Noto Sans TC"/>
                <a:cs typeface="Noto Sans TC"/>
                <a:sym typeface="Noto Sans TC"/>
              </a:rPr>
              <a:t>Inquiries about how H.1696 and HD.3879 would specifically benefit </a:t>
            </a:r>
            <a:r>
              <a:rPr lang="en-US" sz="1450">
                <a:solidFill>
                  <a:srgbClr val="E0D6DE"/>
                </a:solidFill>
                <a:latin typeface="Noto Sans TC"/>
                <a:ea typeface="Noto Sans TC"/>
                <a:cs typeface="Noto Sans TC"/>
                <a:sym typeface="Noto Sans TC"/>
              </a:rPr>
              <a:t>American Freedmen</a:t>
            </a:r>
            <a:r>
              <a:rPr lang="en-US" sz="1450" b="0" i="0" u="none" strike="noStrike" cap="none">
                <a:solidFill>
                  <a:srgbClr val="E0D6DE"/>
                </a:solidFill>
                <a:latin typeface="Noto Sans TC"/>
                <a:ea typeface="Noto Sans TC"/>
                <a:cs typeface="Noto Sans TC"/>
                <a:sym typeface="Noto Sans TC"/>
              </a:rPr>
              <a:t> in Boston</a:t>
            </a:r>
            <a:endParaRPr sz="1450" b="0" i="0" u="none" strike="noStrike" cap="none"/>
          </a:p>
        </p:txBody>
      </p:sp>
      <p:sp>
        <p:nvSpPr>
          <p:cNvPr id="406" name="Google Shape;406;p33"/>
          <p:cNvSpPr/>
          <p:nvPr/>
        </p:nvSpPr>
        <p:spPr>
          <a:xfrm>
            <a:off x="6687145" y="4359593"/>
            <a:ext cx="184666" cy="1360170"/>
          </a:xfrm>
          <a:prstGeom prst="roundRect">
            <a:avLst>
              <a:gd name="adj" fmla="val 15007"/>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3"/>
          <p:cNvSpPr/>
          <p:nvPr/>
        </p:nvSpPr>
        <p:spPr>
          <a:xfrm>
            <a:off x="7056477" y="4544258"/>
            <a:ext cx="4504849" cy="288727"/>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1800"/>
              <a:buFont typeface="Sora"/>
              <a:buNone/>
            </a:pPr>
            <a:r>
              <a:rPr lang="en-US" sz="1800" b="0" i="0" u="none" strike="noStrike" cap="none">
                <a:solidFill>
                  <a:srgbClr val="E0D6DE"/>
                </a:solidFill>
                <a:latin typeface="Sora"/>
                <a:ea typeface="Sora"/>
                <a:cs typeface="Sora"/>
                <a:sym typeface="Sora"/>
              </a:rPr>
              <a:t>Explore Documentation Requirements</a:t>
            </a:r>
            <a:endParaRPr sz="1800" b="0" i="0" u="none" strike="noStrike" cap="none"/>
          </a:p>
        </p:txBody>
      </p:sp>
      <p:sp>
        <p:nvSpPr>
          <p:cNvPr id="408" name="Google Shape;408;p33"/>
          <p:cNvSpPr/>
          <p:nvPr/>
        </p:nvSpPr>
        <p:spPr>
          <a:xfrm>
            <a:off x="7056477" y="4943832"/>
            <a:ext cx="6927413" cy="591264"/>
          </a:xfrm>
          <a:prstGeom prst="rect">
            <a:avLst/>
          </a:prstGeom>
          <a:noFill/>
          <a:ln>
            <a:noFill/>
          </a:ln>
        </p:spPr>
        <p:txBody>
          <a:bodyPr spcFirstLastPara="1" wrap="square" lIns="0" tIns="0" rIns="0" bIns="0" anchor="t" anchorCtr="0">
            <a:noAutofit/>
          </a:bodyPr>
          <a:lstStyle/>
          <a:p>
            <a:pPr marL="0" marR="0" lvl="0" indent="0" algn="l" rtl="0">
              <a:lnSpc>
                <a:spcPct val="158620"/>
              </a:lnSpc>
              <a:spcBef>
                <a:spcPts val="0"/>
              </a:spcBef>
              <a:spcAft>
                <a:spcPts val="0"/>
              </a:spcAft>
              <a:buClr>
                <a:srgbClr val="E0D6DE"/>
              </a:buClr>
              <a:buSzPts val="1450"/>
              <a:buFont typeface="Noto Sans TC"/>
              <a:buNone/>
            </a:pPr>
            <a:r>
              <a:rPr lang="en-US" sz="1450" b="0" i="0" u="none" strike="noStrike" cap="none">
                <a:solidFill>
                  <a:srgbClr val="E0D6DE"/>
                </a:solidFill>
                <a:latin typeface="Noto Sans TC"/>
                <a:ea typeface="Noto Sans TC"/>
                <a:cs typeface="Noto Sans TC"/>
                <a:sym typeface="Noto Sans TC"/>
              </a:rPr>
              <a:t>Questions about how eligibility would be determined and what evidence would be required</a:t>
            </a:r>
            <a:endParaRPr sz="1450" b="0" i="0" u="none" strike="noStrike" cap="none"/>
          </a:p>
        </p:txBody>
      </p:sp>
      <p:sp>
        <p:nvSpPr>
          <p:cNvPr id="409" name="Google Shape;409;p33"/>
          <p:cNvSpPr/>
          <p:nvPr/>
        </p:nvSpPr>
        <p:spPr>
          <a:xfrm>
            <a:off x="6964204" y="5858232"/>
            <a:ext cx="184666" cy="1360170"/>
          </a:xfrm>
          <a:prstGeom prst="roundRect">
            <a:avLst>
              <a:gd name="adj" fmla="val 15007"/>
            </a:avLst>
          </a:prstGeom>
          <a:solidFill>
            <a:srgbClr val="262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33"/>
          <p:cNvSpPr/>
          <p:nvPr/>
        </p:nvSpPr>
        <p:spPr>
          <a:xfrm>
            <a:off x="7333536" y="6042898"/>
            <a:ext cx="2442329" cy="288727"/>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E0D6DE"/>
              </a:buClr>
              <a:buSzPts val="1800"/>
              <a:buFont typeface="Sora"/>
              <a:buNone/>
            </a:pPr>
            <a:r>
              <a:rPr lang="en-US" sz="1800" b="0" i="0" u="none" strike="noStrike" cap="none">
                <a:solidFill>
                  <a:srgbClr val="E0D6DE"/>
                </a:solidFill>
                <a:latin typeface="Sora"/>
                <a:ea typeface="Sora"/>
                <a:cs typeface="Sora"/>
                <a:sym typeface="Sora"/>
              </a:rPr>
              <a:t>Consider Next Steps</a:t>
            </a:r>
            <a:endParaRPr sz="1800" b="0" i="0" u="none" strike="noStrike" cap="none"/>
          </a:p>
        </p:txBody>
      </p:sp>
      <p:sp>
        <p:nvSpPr>
          <p:cNvPr id="411" name="Google Shape;411;p33"/>
          <p:cNvSpPr/>
          <p:nvPr/>
        </p:nvSpPr>
        <p:spPr>
          <a:xfrm>
            <a:off x="7333536" y="6442472"/>
            <a:ext cx="6650355" cy="591264"/>
          </a:xfrm>
          <a:prstGeom prst="rect">
            <a:avLst/>
          </a:prstGeom>
          <a:noFill/>
          <a:ln>
            <a:noFill/>
          </a:ln>
        </p:spPr>
        <p:txBody>
          <a:bodyPr spcFirstLastPara="1" wrap="square" lIns="0" tIns="0" rIns="0" bIns="0" anchor="t" anchorCtr="0">
            <a:noAutofit/>
          </a:bodyPr>
          <a:lstStyle/>
          <a:p>
            <a:pPr marL="0" marR="0" lvl="0" indent="0" algn="l" rtl="0">
              <a:lnSpc>
                <a:spcPct val="158620"/>
              </a:lnSpc>
              <a:spcBef>
                <a:spcPts val="0"/>
              </a:spcBef>
              <a:spcAft>
                <a:spcPts val="0"/>
              </a:spcAft>
              <a:buClr>
                <a:srgbClr val="E0D6DE"/>
              </a:buClr>
              <a:buSzPts val="1450"/>
              <a:buFont typeface="Noto Sans TC"/>
              <a:buNone/>
            </a:pPr>
            <a:r>
              <a:rPr lang="en-US" sz="1450" b="0" i="0" u="none" strike="noStrike" cap="none">
                <a:solidFill>
                  <a:srgbClr val="E0D6DE"/>
                </a:solidFill>
                <a:latin typeface="Noto Sans TC"/>
                <a:ea typeface="Noto Sans TC"/>
                <a:cs typeface="Noto Sans TC"/>
                <a:sym typeface="Noto Sans TC"/>
              </a:rPr>
              <a:t>Discussion of how to support these initiatives and what individuals can do to advance the cause</a:t>
            </a:r>
            <a:endParaRPr sz="1450" b="0" i="0" u="none" strike="noStrike" cap="none"/>
          </a:p>
        </p:txBody>
      </p:sp>
      <p:sp>
        <p:nvSpPr>
          <p:cNvPr id="412" name="Google Shape;412;p33"/>
          <p:cNvSpPr/>
          <p:nvPr/>
        </p:nvSpPr>
        <p:spPr>
          <a:xfrm>
            <a:off x="6132909" y="7426166"/>
            <a:ext cx="7850981" cy="295632"/>
          </a:xfrm>
          <a:prstGeom prst="rect">
            <a:avLst/>
          </a:prstGeom>
          <a:solidFill>
            <a:schemeClr val="lt1"/>
          </a:solidFill>
          <a:ln>
            <a:noFill/>
          </a:ln>
        </p:spPr>
        <p:txBody>
          <a:bodyPr spcFirstLastPara="1" wrap="square" lIns="0" tIns="0" rIns="0" bIns="0" anchor="t" anchorCtr="0">
            <a:noAutofit/>
          </a:bodyPr>
          <a:lstStyle/>
          <a:p>
            <a:pPr marL="0" marR="0" lvl="0" indent="0" algn="l" rtl="0">
              <a:lnSpc>
                <a:spcPct val="158620"/>
              </a:lnSpc>
              <a:spcBef>
                <a:spcPts val="0"/>
              </a:spcBef>
              <a:spcAft>
                <a:spcPts val="0"/>
              </a:spcAft>
              <a:buSzPts val="1450"/>
              <a:buFont typeface="Arial"/>
              <a:buNone/>
            </a:pPr>
            <a:r>
              <a:rPr lang="en-US" sz="1850" b="1"/>
              <a:t>please send all additional questions to:   freedmen@usadof.org</a:t>
            </a:r>
            <a:endParaRPr sz="1850" b="1" i="0" u="none" strike="noStrike" cap="none"/>
          </a:p>
        </p:txBody>
      </p:sp>
      <p:sp>
        <p:nvSpPr>
          <p:cNvPr id="413" name="Google Shape;413;p33"/>
          <p:cNvSpPr txBox="1"/>
          <p:nvPr/>
        </p:nvSpPr>
        <p:spPr>
          <a:xfrm>
            <a:off x="1917649" y="3550011"/>
            <a:ext cx="13820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6750</Words>
  <Application>Microsoft Office PowerPoint</Application>
  <PresentationFormat>Custom</PresentationFormat>
  <Paragraphs>223</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Calibri</vt:lpstr>
      <vt:lpstr>Arial</vt:lpstr>
      <vt:lpstr>Sora</vt:lpstr>
      <vt:lpstr>Noto Sans TC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Ila Jacobs</dc:creator>
  <cp:lastModifiedBy>ILA JACOBS</cp:lastModifiedBy>
  <cp:revision>1</cp:revision>
  <dcterms:modified xsi:type="dcterms:W3CDTF">2026-08-17T01:57:15Z</dcterms:modified>
</cp:coreProperties>
</file>